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8" r:id="rId2"/>
    <p:sldId id="261" r:id="rId3"/>
    <p:sldId id="262" r:id="rId4"/>
    <p:sldId id="263" r:id="rId5"/>
    <p:sldId id="307" r:id="rId6"/>
    <p:sldId id="266" r:id="rId7"/>
    <p:sldId id="267" r:id="rId8"/>
    <p:sldId id="308" r:id="rId9"/>
    <p:sldId id="309" r:id="rId10"/>
    <p:sldId id="311" r:id="rId11"/>
    <p:sldId id="310" r:id="rId12"/>
    <p:sldId id="305" r:id="rId13"/>
    <p:sldId id="306" r:id="rId14"/>
    <p:sldId id="264" r:id="rId15"/>
    <p:sldId id="265" r:id="rId16"/>
    <p:sldId id="25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1"/>
    <p:restoredTop sz="79173"/>
  </p:normalViewPr>
  <p:slideViewPr>
    <p:cSldViewPr snapToGrid="0" snapToObjects="1">
      <p:cViewPr varScale="1">
        <p:scale>
          <a:sx n="83" d="100"/>
          <a:sy n="83"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ing/Dropbox/Homoeolog%20networks/homoeoEC_git/manuscript/TableS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ing\Dropbox\Homoeolog%20networks\results4pp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Homoeolog Pairs -  Sig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Sheet1!$O$17</c:f>
              <c:strCache>
                <c:ptCount val="1"/>
                <c:pt idx="0">
                  <c:v>P+/+</c:v>
                </c:pt>
              </c:strCache>
            </c:strRef>
          </c:tx>
          <c:spPr>
            <a:solidFill>
              <a:schemeClr val="accent1"/>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Sheet1!$O$18:$O$27</c:f>
              <c:numCache>
                <c:formatCode>General</c:formatCode>
                <c:ptCount val="10"/>
                <c:pt idx="0">
                  <c:v>221</c:v>
                </c:pt>
                <c:pt idx="1">
                  <c:v>211</c:v>
                </c:pt>
                <c:pt idx="2">
                  <c:v>403</c:v>
                </c:pt>
                <c:pt idx="3">
                  <c:v>412</c:v>
                </c:pt>
                <c:pt idx="4">
                  <c:v>104</c:v>
                </c:pt>
                <c:pt idx="5">
                  <c:v>97</c:v>
                </c:pt>
                <c:pt idx="6">
                  <c:v>363</c:v>
                </c:pt>
                <c:pt idx="7">
                  <c:v>360</c:v>
                </c:pt>
                <c:pt idx="8">
                  <c:v>454</c:v>
                </c:pt>
                <c:pt idx="9">
                  <c:v>455</c:v>
                </c:pt>
              </c:numCache>
            </c:numRef>
          </c:val>
          <c:extLst>
            <c:ext xmlns:c16="http://schemas.microsoft.com/office/drawing/2014/chart" uri="{C3380CC4-5D6E-409C-BE32-E72D297353CC}">
              <c16:uniqueId val="{00000000-8FF9-F045-9077-EB379C9E0885}"/>
            </c:ext>
          </c:extLst>
        </c:ser>
        <c:ser>
          <c:idx val="1"/>
          <c:order val="1"/>
          <c:tx>
            <c:strRef>
              <c:f>Sheet1!$P$17</c:f>
              <c:strCache>
                <c:ptCount val="1"/>
                <c:pt idx="0">
                  <c:v>P+/0</c:v>
                </c:pt>
              </c:strCache>
            </c:strRef>
          </c:tx>
          <c:spPr>
            <a:solidFill>
              <a:schemeClr val="accent2"/>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Sheet1!$P$18:$P$27</c:f>
              <c:numCache>
                <c:formatCode>General</c:formatCode>
                <c:ptCount val="10"/>
                <c:pt idx="0">
                  <c:v>70</c:v>
                </c:pt>
                <c:pt idx="1">
                  <c:v>84</c:v>
                </c:pt>
                <c:pt idx="2">
                  <c:v>152</c:v>
                </c:pt>
                <c:pt idx="3">
                  <c:v>203</c:v>
                </c:pt>
                <c:pt idx="4">
                  <c:v>150</c:v>
                </c:pt>
                <c:pt idx="5">
                  <c:v>177</c:v>
                </c:pt>
                <c:pt idx="6">
                  <c:v>122</c:v>
                </c:pt>
                <c:pt idx="7">
                  <c:v>165</c:v>
                </c:pt>
                <c:pt idx="8">
                  <c:v>152</c:v>
                </c:pt>
                <c:pt idx="9">
                  <c:v>198</c:v>
                </c:pt>
              </c:numCache>
            </c:numRef>
          </c:val>
          <c:extLst>
            <c:ext xmlns:c16="http://schemas.microsoft.com/office/drawing/2014/chart" uri="{C3380CC4-5D6E-409C-BE32-E72D297353CC}">
              <c16:uniqueId val="{00000001-8FF9-F045-9077-EB379C9E0885}"/>
            </c:ext>
          </c:extLst>
        </c:ser>
        <c:ser>
          <c:idx val="2"/>
          <c:order val="2"/>
          <c:tx>
            <c:strRef>
              <c:f>Sheet1!$Q$17</c:f>
              <c:strCache>
                <c:ptCount val="1"/>
                <c:pt idx="0">
                  <c:v>P+/-</c:v>
                </c:pt>
              </c:strCache>
            </c:strRef>
          </c:tx>
          <c:spPr>
            <a:solidFill>
              <a:schemeClr val="accent3"/>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Sheet1!$Q$18:$Q$27</c:f>
              <c:numCache>
                <c:formatCode>General</c:formatCode>
                <c:ptCount val="10"/>
                <c:pt idx="0">
                  <c:v>4</c:v>
                </c:pt>
                <c:pt idx="1">
                  <c:v>5</c:v>
                </c:pt>
                <c:pt idx="2">
                  <c:v>36</c:v>
                </c:pt>
                <c:pt idx="3">
                  <c:v>31</c:v>
                </c:pt>
                <c:pt idx="4">
                  <c:v>4</c:v>
                </c:pt>
                <c:pt idx="5">
                  <c:v>3</c:v>
                </c:pt>
                <c:pt idx="6">
                  <c:v>22</c:v>
                </c:pt>
                <c:pt idx="7">
                  <c:v>20</c:v>
                </c:pt>
                <c:pt idx="8">
                  <c:v>42</c:v>
                </c:pt>
                <c:pt idx="9">
                  <c:v>34</c:v>
                </c:pt>
              </c:numCache>
            </c:numRef>
          </c:val>
          <c:extLst>
            <c:ext xmlns:c16="http://schemas.microsoft.com/office/drawing/2014/chart" uri="{C3380CC4-5D6E-409C-BE32-E72D297353CC}">
              <c16:uniqueId val="{00000002-8FF9-F045-9077-EB379C9E0885}"/>
            </c:ext>
          </c:extLst>
        </c:ser>
        <c:ser>
          <c:idx val="3"/>
          <c:order val="3"/>
          <c:tx>
            <c:strRef>
              <c:f>Sheet1!$R$17</c:f>
              <c:strCache>
                <c:ptCount val="1"/>
                <c:pt idx="0">
                  <c:v>P0/+</c:v>
                </c:pt>
              </c:strCache>
            </c:strRef>
          </c:tx>
          <c:spPr>
            <a:solidFill>
              <a:schemeClr val="accent4"/>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Sheet1!$R$18:$R$27</c:f>
              <c:numCache>
                <c:formatCode>General</c:formatCode>
                <c:ptCount val="10"/>
                <c:pt idx="0">
                  <c:v>105</c:v>
                </c:pt>
                <c:pt idx="1">
                  <c:v>151</c:v>
                </c:pt>
                <c:pt idx="2">
                  <c:v>929</c:v>
                </c:pt>
                <c:pt idx="3">
                  <c:v>995</c:v>
                </c:pt>
                <c:pt idx="4">
                  <c:v>93</c:v>
                </c:pt>
                <c:pt idx="5">
                  <c:v>120</c:v>
                </c:pt>
                <c:pt idx="6">
                  <c:v>795</c:v>
                </c:pt>
                <c:pt idx="7">
                  <c:v>859</c:v>
                </c:pt>
                <c:pt idx="8">
                  <c:v>922</c:v>
                </c:pt>
                <c:pt idx="9">
                  <c:v>1028</c:v>
                </c:pt>
              </c:numCache>
            </c:numRef>
          </c:val>
          <c:extLst>
            <c:ext xmlns:c16="http://schemas.microsoft.com/office/drawing/2014/chart" uri="{C3380CC4-5D6E-409C-BE32-E72D297353CC}">
              <c16:uniqueId val="{00000003-8FF9-F045-9077-EB379C9E0885}"/>
            </c:ext>
          </c:extLst>
        </c:ser>
        <c:ser>
          <c:idx val="4"/>
          <c:order val="4"/>
          <c:tx>
            <c:strRef>
              <c:f>Sheet1!$S$17</c:f>
              <c:strCache>
                <c:ptCount val="1"/>
                <c:pt idx="0">
                  <c:v>P0/0</c:v>
                </c:pt>
              </c:strCache>
            </c:strRef>
          </c:tx>
          <c:spPr>
            <a:solidFill>
              <a:schemeClr val="accent5"/>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Sheet1!$S$18:$S$27</c:f>
              <c:numCache>
                <c:formatCode>General</c:formatCode>
                <c:ptCount val="10"/>
                <c:pt idx="0">
                  <c:v>5</c:v>
                </c:pt>
                <c:pt idx="1">
                  <c:v>5</c:v>
                </c:pt>
                <c:pt idx="2">
                  <c:v>31</c:v>
                </c:pt>
                <c:pt idx="3">
                  <c:v>40</c:v>
                </c:pt>
                <c:pt idx="4">
                  <c:v>27</c:v>
                </c:pt>
                <c:pt idx="5">
                  <c:v>18</c:v>
                </c:pt>
                <c:pt idx="6">
                  <c:v>17</c:v>
                </c:pt>
                <c:pt idx="7">
                  <c:v>32</c:v>
                </c:pt>
                <c:pt idx="8">
                  <c:v>37</c:v>
                </c:pt>
                <c:pt idx="9">
                  <c:v>33</c:v>
                </c:pt>
              </c:numCache>
            </c:numRef>
          </c:val>
          <c:extLst>
            <c:ext xmlns:c16="http://schemas.microsoft.com/office/drawing/2014/chart" uri="{C3380CC4-5D6E-409C-BE32-E72D297353CC}">
              <c16:uniqueId val="{00000004-8FF9-F045-9077-EB379C9E0885}"/>
            </c:ext>
          </c:extLst>
        </c:ser>
        <c:ser>
          <c:idx val="5"/>
          <c:order val="5"/>
          <c:tx>
            <c:strRef>
              <c:f>Sheet1!$T$17</c:f>
              <c:strCache>
                <c:ptCount val="1"/>
                <c:pt idx="0">
                  <c:v>P0/-</c:v>
                </c:pt>
              </c:strCache>
            </c:strRef>
          </c:tx>
          <c:spPr>
            <a:solidFill>
              <a:schemeClr val="accent6"/>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Sheet1!$T$18:$T$27</c:f>
              <c:numCache>
                <c:formatCode>General</c:formatCode>
                <c:ptCount val="10"/>
                <c:pt idx="0">
                  <c:v>8</c:v>
                </c:pt>
                <c:pt idx="1">
                  <c:v>4</c:v>
                </c:pt>
                <c:pt idx="2">
                  <c:v>97</c:v>
                </c:pt>
                <c:pt idx="3">
                  <c:v>60</c:v>
                </c:pt>
                <c:pt idx="4">
                  <c:v>27</c:v>
                </c:pt>
                <c:pt idx="5">
                  <c:v>8</c:v>
                </c:pt>
                <c:pt idx="6">
                  <c:v>65</c:v>
                </c:pt>
                <c:pt idx="7">
                  <c:v>46</c:v>
                </c:pt>
                <c:pt idx="8">
                  <c:v>107</c:v>
                </c:pt>
                <c:pt idx="9">
                  <c:v>69</c:v>
                </c:pt>
              </c:numCache>
            </c:numRef>
          </c:val>
          <c:extLst>
            <c:ext xmlns:c16="http://schemas.microsoft.com/office/drawing/2014/chart" uri="{C3380CC4-5D6E-409C-BE32-E72D297353CC}">
              <c16:uniqueId val="{00000005-8FF9-F045-9077-EB379C9E0885}"/>
            </c:ext>
          </c:extLst>
        </c:ser>
        <c:ser>
          <c:idx val="6"/>
          <c:order val="6"/>
          <c:tx>
            <c:strRef>
              <c:f>Sheet1!$U$17</c:f>
              <c:strCache>
                <c:ptCount val="1"/>
                <c:pt idx="0">
                  <c:v>P-/+</c:v>
                </c:pt>
              </c:strCache>
            </c:strRef>
          </c:tx>
          <c:spPr>
            <a:solidFill>
              <a:schemeClr val="accent1">
                <a:lumMod val="60000"/>
              </a:schemeClr>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Sheet1!$U$18:$U$27</c:f>
              <c:numCache>
                <c:formatCode>General</c:formatCode>
                <c:ptCount val="10"/>
                <c:pt idx="0">
                  <c:v>2</c:v>
                </c:pt>
                <c:pt idx="1">
                  <c:v>1</c:v>
                </c:pt>
                <c:pt idx="2">
                  <c:v>24</c:v>
                </c:pt>
                <c:pt idx="3">
                  <c:v>13</c:v>
                </c:pt>
                <c:pt idx="4">
                  <c:v>3</c:v>
                </c:pt>
                <c:pt idx="5">
                  <c:v>0</c:v>
                </c:pt>
                <c:pt idx="6">
                  <c:v>24</c:v>
                </c:pt>
                <c:pt idx="7">
                  <c:v>4</c:v>
                </c:pt>
                <c:pt idx="8">
                  <c:v>27</c:v>
                </c:pt>
                <c:pt idx="9">
                  <c:v>13</c:v>
                </c:pt>
              </c:numCache>
            </c:numRef>
          </c:val>
          <c:extLst>
            <c:ext xmlns:c16="http://schemas.microsoft.com/office/drawing/2014/chart" uri="{C3380CC4-5D6E-409C-BE32-E72D297353CC}">
              <c16:uniqueId val="{00000006-8FF9-F045-9077-EB379C9E0885}"/>
            </c:ext>
          </c:extLst>
        </c:ser>
        <c:ser>
          <c:idx val="7"/>
          <c:order val="7"/>
          <c:tx>
            <c:strRef>
              <c:f>Sheet1!$V$17</c:f>
              <c:strCache>
                <c:ptCount val="1"/>
                <c:pt idx="0">
                  <c:v>P-/0</c:v>
                </c:pt>
              </c:strCache>
            </c:strRef>
          </c:tx>
          <c:spPr>
            <a:solidFill>
              <a:schemeClr val="accent2">
                <a:lumMod val="60000"/>
              </a:schemeClr>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Sheet1!$V$18:$V$27</c:f>
              <c:numCache>
                <c:formatCode>General</c:formatCode>
                <c:ptCount val="10"/>
                <c:pt idx="0">
                  <c:v>3</c:v>
                </c:pt>
                <c:pt idx="1">
                  <c:v>0</c:v>
                </c:pt>
                <c:pt idx="2">
                  <c:v>10</c:v>
                </c:pt>
                <c:pt idx="3">
                  <c:v>5</c:v>
                </c:pt>
                <c:pt idx="4">
                  <c:v>10</c:v>
                </c:pt>
                <c:pt idx="5">
                  <c:v>3</c:v>
                </c:pt>
                <c:pt idx="6">
                  <c:v>6</c:v>
                </c:pt>
                <c:pt idx="7">
                  <c:v>1</c:v>
                </c:pt>
                <c:pt idx="8">
                  <c:v>13</c:v>
                </c:pt>
                <c:pt idx="9">
                  <c:v>4</c:v>
                </c:pt>
              </c:numCache>
            </c:numRef>
          </c:val>
          <c:extLst>
            <c:ext xmlns:c16="http://schemas.microsoft.com/office/drawing/2014/chart" uri="{C3380CC4-5D6E-409C-BE32-E72D297353CC}">
              <c16:uniqueId val="{00000007-8FF9-F045-9077-EB379C9E0885}"/>
            </c:ext>
          </c:extLst>
        </c:ser>
        <c:ser>
          <c:idx val="8"/>
          <c:order val="8"/>
          <c:tx>
            <c:strRef>
              <c:f>Sheet1!$W$17</c:f>
              <c:strCache>
                <c:ptCount val="1"/>
                <c:pt idx="0">
                  <c:v>P-/-</c:v>
                </c:pt>
              </c:strCache>
            </c:strRef>
          </c:tx>
          <c:spPr>
            <a:solidFill>
              <a:schemeClr val="accent3">
                <a:lumMod val="60000"/>
              </a:schemeClr>
            </a:solidFill>
            <a:ln>
              <a:noFill/>
            </a:ln>
            <a:effectLst/>
          </c:spPr>
          <c:invertIfNegative val="0"/>
          <c:cat>
            <c:multiLvlStrRef>
              <c:f>Sheet1!$A$18:$B$27</c:f>
              <c:multiLvlStrCache>
                <c:ptCount val="10"/>
                <c:lvl>
                  <c:pt idx="0">
                    <c:v>rld</c:v>
                  </c:pt>
                  <c:pt idx="1">
                    <c:v>log2rpkm</c:v>
                  </c:pt>
                  <c:pt idx="2">
                    <c:v>rld</c:v>
                  </c:pt>
                  <c:pt idx="3">
                    <c:v>log2rpkm</c:v>
                  </c:pt>
                  <c:pt idx="4">
                    <c:v>rld</c:v>
                  </c:pt>
                  <c:pt idx="5">
                    <c:v>log2rpkm</c:v>
                  </c:pt>
                  <c:pt idx="6">
                    <c:v>rld</c:v>
                  </c:pt>
                  <c:pt idx="7">
                    <c:v>log2rpkm</c:v>
                  </c:pt>
                  <c:pt idx="8">
                    <c:v>rld</c:v>
                  </c:pt>
                  <c:pt idx="9">
                    <c:v>log2rpkm</c:v>
                  </c:pt>
                </c:lvl>
                <c:lvl>
                  <c:pt idx="0">
                    <c:v>hylite</c:v>
                  </c:pt>
                  <c:pt idx="1">
                    <c:v>hylite</c:v>
                  </c:pt>
                  <c:pt idx="2">
                    <c:v>kallisto</c:v>
                  </c:pt>
                  <c:pt idx="3">
                    <c:v>kallisto</c:v>
                  </c:pt>
                  <c:pt idx="4">
                    <c:v>polycat</c:v>
                  </c:pt>
                  <c:pt idx="5">
                    <c:v>polycat</c:v>
                  </c:pt>
                  <c:pt idx="6">
                    <c:v>rsem</c:v>
                  </c:pt>
                  <c:pt idx="7">
                    <c:v>rsem</c:v>
                  </c:pt>
                  <c:pt idx="8">
                    <c:v>salmon</c:v>
                  </c:pt>
                  <c:pt idx="9">
                    <c:v>salmon</c:v>
                  </c:pt>
                </c:lvl>
              </c:multiLvlStrCache>
            </c:multiLvlStrRef>
          </c:cat>
          <c:val>
            <c:numRef>
              <c:f>Sheet1!$W$18:$W$27</c:f>
              <c:numCache>
                <c:formatCode>General</c:formatCode>
                <c:ptCount val="10"/>
                <c:pt idx="0">
                  <c:v>0</c:v>
                </c:pt>
                <c:pt idx="1">
                  <c:v>0</c:v>
                </c:pt>
                <c:pt idx="2">
                  <c:v>2</c:v>
                </c:pt>
                <c:pt idx="3">
                  <c:v>0</c:v>
                </c:pt>
                <c:pt idx="4">
                  <c:v>0</c:v>
                </c:pt>
                <c:pt idx="5">
                  <c:v>1</c:v>
                </c:pt>
                <c:pt idx="6">
                  <c:v>1</c:v>
                </c:pt>
                <c:pt idx="7">
                  <c:v>0</c:v>
                </c:pt>
                <c:pt idx="8">
                  <c:v>0</c:v>
                </c:pt>
                <c:pt idx="9">
                  <c:v>0</c:v>
                </c:pt>
              </c:numCache>
            </c:numRef>
          </c:val>
          <c:extLst>
            <c:ext xmlns:c16="http://schemas.microsoft.com/office/drawing/2014/chart" uri="{C3380CC4-5D6E-409C-BE32-E72D297353CC}">
              <c16:uniqueId val="{00000008-8FF9-F045-9077-EB379C9E0885}"/>
            </c:ext>
          </c:extLst>
        </c:ser>
        <c:dLbls>
          <c:showLegendKey val="0"/>
          <c:showVal val="0"/>
          <c:showCatName val="0"/>
          <c:showSerName val="0"/>
          <c:showPercent val="0"/>
          <c:showBubbleSize val="0"/>
        </c:dLbls>
        <c:gapWidth val="150"/>
        <c:overlap val="100"/>
        <c:axId val="1289584912"/>
        <c:axId val="1289588832"/>
      </c:barChart>
      <c:catAx>
        <c:axId val="128958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89588832"/>
        <c:crosses val="autoZero"/>
        <c:auto val="1"/>
        <c:lblAlgn val="ctr"/>
        <c:lblOffset val="100"/>
        <c:noMultiLvlLbl val="0"/>
      </c:catAx>
      <c:valAx>
        <c:axId val="1289588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9584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r>
              <a:rPr lang="en-US" dirty="0"/>
              <a:t># DC </a:t>
            </a:r>
            <a:r>
              <a:rPr lang="en-US" dirty="0" err="1"/>
              <a:t>homoeolog</a:t>
            </a:r>
            <a:r>
              <a:rPr lang="en-US" dirty="0"/>
              <a:t> pairs</a:t>
            </a:r>
          </a:p>
        </c:rich>
      </c:tx>
      <c:layout>
        <c:manualLayout>
          <c:xMode val="edge"/>
          <c:yMode val="edge"/>
          <c:x val="0.16477030012677499"/>
          <c:y val="0.13459611309654201"/>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icrosoft Sans Serif" charset="0"/>
              <a:ea typeface="Microsoft Sans Serif" charset="0"/>
              <a:cs typeface="Microsoft Sans Serif" charset="0"/>
            </a:defRPr>
          </a:pPr>
          <a:endParaRPr lang="en-US"/>
        </a:p>
      </c:txPr>
    </c:title>
    <c:autoTitleDeleted val="0"/>
    <c:plotArea>
      <c:layout/>
      <c:barChart>
        <c:barDir val="col"/>
        <c:grouping val="stacked"/>
        <c:varyColors val="0"/>
        <c:ser>
          <c:idx val="0"/>
          <c:order val="0"/>
          <c:tx>
            <c:strRef>
              <c:f>Sheet1!$B$82</c:f>
              <c:strCache>
                <c:ptCount val="1"/>
                <c:pt idx="0">
                  <c:v>LOC</c:v>
                </c:pt>
              </c:strCache>
            </c:strRef>
          </c:tx>
          <c:spPr>
            <a:solidFill>
              <a:srgbClr val="707CC4"/>
            </a:solidFill>
            <a:ln>
              <a:noFill/>
            </a:ln>
            <a:effectLst/>
          </c:spPr>
          <c:invertIfNegative val="0"/>
          <c:cat>
            <c:strRef>
              <c:f>Sheet1!$C$81:$E$81</c:f>
              <c:strCache>
                <c:ptCount val="3"/>
                <c:pt idx="0">
                  <c:v>GSNAP-PolyCat</c:v>
                </c:pt>
                <c:pt idx="1">
                  <c:v>Bowtie2-HyLiTE</c:v>
                </c:pt>
                <c:pt idx="2">
                  <c:v>Bowtie2-RSEM</c:v>
                </c:pt>
              </c:strCache>
            </c:strRef>
          </c:cat>
          <c:val>
            <c:numRef>
              <c:f>Sheet1!$C$82:$E$82</c:f>
              <c:numCache>
                <c:formatCode>General</c:formatCode>
                <c:ptCount val="3"/>
                <c:pt idx="0">
                  <c:v>7</c:v>
                </c:pt>
                <c:pt idx="1">
                  <c:v>7</c:v>
                </c:pt>
                <c:pt idx="2">
                  <c:v>58</c:v>
                </c:pt>
              </c:numCache>
            </c:numRef>
          </c:val>
          <c:extLst>
            <c:ext xmlns:c16="http://schemas.microsoft.com/office/drawing/2014/chart" uri="{C3380CC4-5D6E-409C-BE32-E72D297353CC}">
              <c16:uniqueId val="{00000000-5529-4A20-B39F-CD484F62050B}"/>
            </c:ext>
          </c:extLst>
        </c:ser>
        <c:ser>
          <c:idx val="1"/>
          <c:order val="1"/>
          <c:tx>
            <c:strRef>
              <c:f>Sheet1!$B$83</c:f>
              <c:strCache>
                <c:ptCount val="1"/>
                <c:pt idx="0">
                  <c:v>GOC</c:v>
                </c:pt>
              </c:strCache>
            </c:strRef>
          </c:tx>
          <c:spPr>
            <a:solidFill>
              <a:srgbClr val="EA8560"/>
            </a:solidFill>
            <a:ln>
              <a:noFill/>
            </a:ln>
            <a:effectLst/>
          </c:spPr>
          <c:invertIfNegative val="0"/>
          <c:cat>
            <c:strRef>
              <c:f>Sheet1!$C$81:$E$81</c:f>
              <c:strCache>
                <c:ptCount val="3"/>
                <c:pt idx="0">
                  <c:v>GSNAP-PolyCat</c:v>
                </c:pt>
                <c:pt idx="1">
                  <c:v>Bowtie2-HyLiTE</c:v>
                </c:pt>
                <c:pt idx="2">
                  <c:v>Bowtie2-RSEM</c:v>
                </c:pt>
              </c:strCache>
            </c:strRef>
          </c:cat>
          <c:val>
            <c:numRef>
              <c:f>Sheet1!$C$83:$E$83</c:f>
              <c:numCache>
                <c:formatCode>General</c:formatCode>
                <c:ptCount val="3"/>
                <c:pt idx="0">
                  <c:v>28</c:v>
                </c:pt>
                <c:pt idx="1">
                  <c:v>81</c:v>
                </c:pt>
                <c:pt idx="2">
                  <c:v>598</c:v>
                </c:pt>
              </c:numCache>
            </c:numRef>
          </c:val>
          <c:extLst>
            <c:ext xmlns:c16="http://schemas.microsoft.com/office/drawing/2014/chart" uri="{C3380CC4-5D6E-409C-BE32-E72D297353CC}">
              <c16:uniqueId val="{00000001-5529-4A20-B39F-CD484F62050B}"/>
            </c:ext>
          </c:extLst>
        </c:ser>
        <c:ser>
          <c:idx val="2"/>
          <c:order val="2"/>
          <c:tx>
            <c:strRef>
              <c:f>Sheet1!$B$84</c:f>
              <c:strCache>
                <c:ptCount val="1"/>
                <c:pt idx="0">
                  <c:v>ambiguous</c:v>
                </c:pt>
              </c:strCache>
            </c:strRef>
          </c:tx>
          <c:spPr>
            <a:solidFill>
              <a:srgbClr val="C1C0C8"/>
            </a:solidFill>
            <a:ln>
              <a:noFill/>
            </a:ln>
            <a:effectLst/>
          </c:spPr>
          <c:invertIfNegative val="0"/>
          <c:cat>
            <c:strRef>
              <c:f>Sheet1!$C$81:$E$81</c:f>
              <c:strCache>
                <c:ptCount val="3"/>
                <c:pt idx="0">
                  <c:v>GSNAP-PolyCat</c:v>
                </c:pt>
                <c:pt idx="1">
                  <c:v>Bowtie2-HyLiTE</c:v>
                </c:pt>
                <c:pt idx="2">
                  <c:v>Bowtie2-RSEM</c:v>
                </c:pt>
              </c:strCache>
            </c:strRef>
          </c:cat>
          <c:val>
            <c:numRef>
              <c:f>Sheet1!$C$84:$E$84</c:f>
              <c:numCache>
                <c:formatCode>General</c:formatCode>
                <c:ptCount val="3"/>
                <c:pt idx="0">
                  <c:v>13</c:v>
                </c:pt>
                <c:pt idx="1">
                  <c:v>27</c:v>
                </c:pt>
                <c:pt idx="2">
                  <c:v>55</c:v>
                </c:pt>
              </c:numCache>
            </c:numRef>
          </c:val>
          <c:extLst>
            <c:ext xmlns:c16="http://schemas.microsoft.com/office/drawing/2014/chart" uri="{C3380CC4-5D6E-409C-BE32-E72D297353CC}">
              <c16:uniqueId val="{00000002-5529-4A20-B39F-CD484F62050B}"/>
            </c:ext>
          </c:extLst>
        </c:ser>
        <c:dLbls>
          <c:showLegendKey val="0"/>
          <c:showVal val="0"/>
          <c:showCatName val="0"/>
          <c:showSerName val="0"/>
          <c:showPercent val="0"/>
          <c:showBubbleSize val="0"/>
        </c:dLbls>
        <c:gapWidth val="68"/>
        <c:overlap val="100"/>
        <c:axId val="-2072772032"/>
        <c:axId val="-2072801632"/>
      </c:barChart>
      <c:catAx>
        <c:axId val="-2072772032"/>
        <c:scaling>
          <c:orientation val="minMax"/>
        </c:scaling>
        <c:delete val="1"/>
        <c:axPos val="b"/>
        <c:numFmt formatCode="General" sourceLinked="1"/>
        <c:majorTickMark val="none"/>
        <c:minorTickMark val="none"/>
        <c:tickLblPos val="nextTo"/>
        <c:crossAx val="-2072801632"/>
        <c:crosses val="autoZero"/>
        <c:auto val="1"/>
        <c:lblAlgn val="ctr"/>
        <c:lblOffset val="100"/>
        <c:noMultiLvlLbl val="0"/>
      </c:catAx>
      <c:valAx>
        <c:axId val="-2072801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crossAx val="-2072772032"/>
        <c:crosses val="autoZero"/>
        <c:crossBetween val="between"/>
        <c:majorUnit val="200"/>
      </c:valAx>
      <c:spPr>
        <a:noFill/>
        <a:ln>
          <a:noFill/>
        </a:ln>
        <a:effectLst/>
      </c:spPr>
    </c:plotArea>
    <c:legend>
      <c:legendPos val="t"/>
      <c:layout>
        <c:manualLayout>
          <c:xMode val="edge"/>
          <c:yMode val="edge"/>
          <c:x val="0.104859777775736"/>
          <c:y val="0.316933833484076"/>
          <c:w val="0.451208154959855"/>
          <c:h val="0.22151712724694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icrosoft Sans Serif" charset="0"/>
              <a:ea typeface="Microsoft Sans Serif" charset="0"/>
              <a:cs typeface="Microsoft Sans Serif"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A6F92-EBB0-7D4E-B23C-B0795C650067}"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94246-D11F-F04B-97F2-7927BCD25834}" type="slidenum">
              <a:rPr lang="en-US" smtClean="0"/>
              <a:t>‹#›</a:t>
            </a:fld>
            <a:endParaRPr lang="en-US"/>
          </a:p>
        </p:txBody>
      </p:sp>
    </p:spTree>
    <p:extLst>
      <p:ext uri="{BB962C8B-B14F-4D97-AF65-F5344CB8AC3E}">
        <p14:creationId xmlns:p14="http://schemas.microsoft.com/office/powerpoint/2010/main" val="10897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“s3.DE.performance.pdf” p1</a:t>
            </a:r>
            <a:r>
              <a:rPr lang="en-US" dirty="0">
                <a:effectLst/>
              </a:rPr>
              <a:t> </a:t>
            </a:r>
          </a:p>
          <a:p>
            <a:r>
              <a:rPr lang="en-US" dirty="0"/>
              <a:t>&gt; fit&lt;- </a:t>
            </a:r>
            <a:r>
              <a:rPr lang="en-US" dirty="0" err="1"/>
              <a:t>lm</a:t>
            </a:r>
            <a:r>
              <a:rPr lang="en-US" dirty="0"/>
              <a:t>(</a:t>
            </a:r>
            <a:r>
              <a:rPr lang="en-US" dirty="0" err="1"/>
              <a:t>sig~mapping+DE_method+type,data</a:t>
            </a:r>
            <a:r>
              <a:rPr lang="en-US" dirty="0"/>
              <a:t>=</a:t>
            </a:r>
            <a:r>
              <a:rPr lang="en-US" dirty="0" err="1"/>
              <a:t>DEsummary</a:t>
            </a:r>
            <a:r>
              <a:rPr lang="en-US" dirty="0"/>
              <a:t>)</a:t>
            </a:r>
          </a:p>
          <a:p>
            <a:r>
              <a:rPr lang="en-US" dirty="0"/>
              <a:t>&gt; </a:t>
            </a:r>
            <a:r>
              <a:rPr lang="en-US" dirty="0" err="1"/>
              <a:t>anova</a:t>
            </a:r>
            <a:r>
              <a:rPr lang="en-US" dirty="0"/>
              <a:t>(fit)</a:t>
            </a:r>
          </a:p>
          <a:p>
            <a:r>
              <a:rPr lang="en-US" dirty="0"/>
              <a:t>Analysis of Variance Table</a:t>
            </a:r>
          </a:p>
          <a:p>
            <a:endParaRPr lang="en-US" dirty="0"/>
          </a:p>
          <a:p>
            <a:r>
              <a:rPr lang="en-US" dirty="0"/>
              <a:t>Response: sig</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mapping     4   11201871   2800468  0.4076    0.8031    </a:t>
            </a:r>
          </a:p>
          <a:p>
            <a:r>
              <a:rPr lang="en-US" dirty="0" err="1"/>
              <a:t>DE_method</a:t>
            </a:r>
            <a:r>
              <a:rPr lang="en-US" dirty="0"/>
              <a:t>   1  186074304 186074304 27.0804 4.278e-07 ***</a:t>
            </a:r>
          </a:p>
          <a:p>
            <a:r>
              <a:rPr lang="en-US" dirty="0"/>
              <a:t>type        1    4679392   4679392  0.6810    0.4101    </a:t>
            </a:r>
          </a:p>
          <a:p>
            <a:r>
              <a:rPr lang="en-US" dirty="0"/>
              <a:t>Residuals 233 1600984388   6871178                      </a:t>
            </a:r>
          </a:p>
          <a:p>
            <a:r>
              <a:rPr lang="en-US" dirty="0"/>
              <a:t>---</a:t>
            </a:r>
          </a:p>
          <a:p>
            <a:r>
              <a:rPr lang="en-US" dirty="0" err="1"/>
              <a:t>Signif</a:t>
            </a:r>
            <a:r>
              <a:rPr lang="en-US" dirty="0"/>
              <a:t>. codes:  0 ‘***’ 0.001 ‘**’ 0.01 ‘*’ 0.05 ‘.’ 0.1 ‘ ’ 1</a:t>
            </a:r>
          </a:p>
          <a:p>
            <a:r>
              <a:rPr lang="en-US" dirty="0"/>
              <a:t>&gt; summary(a1&lt;-</a:t>
            </a:r>
            <a:r>
              <a:rPr lang="en-US" dirty="0" err="1"/>
              <a:t>aov</a:t>
            </a:r>
            <a:r>
              <a:rPr lang="en-US" dirty="0"/>
              <a:t>(fit))</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mapping       4 1.120e+07   2800468   0.408    0.803    </a:t>
            </a:r>
          </a:p>
          <a:p>
            <a:r>
              <a:rPr lang="en-US" dirty="0" err="1"/>
              <a:t>DE_method</a:t>
            </a:r>
            <a:r>
              <a:rPr lang="en-US" dirty="0"/>
              <a:t>     1 1.861e+08 186074304  27.080 4.28e-07 ***</a:t>
            </a:r>
          </a:p>
          <a:p>
            <a:r>
              <a:rPr lang="en-US" dirty="0"/>
              <a:t>type          1 4.679e+06   4679392   0.681    0.410    </a:t>
            </a:r>
          </a:p>
          <a:p>
            <a:r>
              <a:rPr lang="en-US" dirty="0"/>
              <a:t>Residuals   233 1.601e+09   6871178                     </a:t>
            </a:r>
          </a:p>
          <a:p>
            <a:r>
              <a:rPr lang="en-US" dirty="0"/>
              <a:t>---</a:t>
            </a:r>
          </a:p>
          <a:p>
            <a:r>
              <a:rPr lang="en-US" dirty="0" err="1"/>
              <a:t>Signif</a:t>
            </a:r>
            <a:r>
              <a:rPr lang="en-US" dirty="0"/>
              <a:t>. codes:  0 ‘***’ 0.001 ‘**’ 0.01 ‘*’ 0.05 ‘.’ 0.1 ‘ ’ 1</a:t>
            </a:r>
          </a:p>
          <a:p>
            <a:r>
              <a:rPr lang="en-US" dirty="0"/>
              <a:t>&gt; </a:t>
            </a:r>
            <a:r>
              <a:rPr lang="en-US" dirty="0" err="1"/>
              <a:t>TukeyHSD</a:t>
            </a:r>
            <a:r>
              <a:rPr lang="en-US" dirty="0"/>
              <a:t>(x=a1, </a:t>
            </a:r>
            <a:r>
              <a:rPr lang="en-US" dirty="0" err="1"/>
              <a:t>conf.level</a:t>
            </a:r>
            <a:r>
              <a:rPr lang="en-US" dirty="0"/>
              <a:t>=0.95)</a:t>
            </a:r>
          </a:p>
          <a:p>
            <a:r>
              <a:rPr lang="en-US" dirty="0"/>
              <a:t>  Tukey multiple comparisons of means</a:t>
            </a:r>
          </a:p>
          <a:p>
            <a:r>
              <a:rPr lang="en-US" dirty="0"/>
              <a:t>    95% family-wise confidence level</a:t>
            </a:r>
          </a:p>
          <a:p>
            <a:endParaRPr lang="en-US" dirty="0"/>
          </a:p>
          <a:p>
            <a:r>
              <a:rPr lang="en-US" dirty="0"/>
              <a:t>Fit: </a:t>
            </a:r>
            <a:r>
              <a:rPr lang="en-US" dirty="0" err="1"/>
              <a:t>aov</a:t>
            </a:r>
            <a:r>
              <a:rPr lang="en-US" dirty="0"/>
              <a:t>(formula = fit)</a:t>
            </a:r>
          </a:p>
          <a:p>
            <a:endParaRPr lang="en-US" dirty="0"/>
          </a:p>
          <a:p>
            <a:r>
              <a:rPr lang="en-US" dirty="0"/>
              <a:t>$mapping</a:t>
            </a:r>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kallisto-hylite</a:t>
            </a:r>
            <a:r>
              <a:rPr lang="en-US" dirty="0"/>
              <a:t>  -308.95833 -1780.002 1162.0854 0.9782715</a:t>
            </a:r>
          </a:p>
          <a:p>
            <a:r>
              <a:rPr lang="en-US" dirty="0" err="1"/>
              <a:t>polycat-hylite</a:t>
            </a:r>
            <a:r>
              <a:rPr lang="en-US" dirty="0"/>
              <a:t>   -506.00000 -1977.044  965.0437 0.8786647</a:t>
            </a:r>
          </a:p>
          <a:p>
            <a:r>
              <a:rPr lang="en-US" dirty="0" err="1"/>
              <a:t>rsem-hylite</a:t>
            </a:r>
            <a:r>
              <a:rPr lang="en-US" dirty="0"/>
              <a:t>      -605.35417 -2076.398  865.6896 0.7897797</a:t>
            </a:r>
          </a:p>
          <a:p>
            <a:r>
              <a:rPr lang="en-US" dirty="0"/>
              <a:t>salmon-</a:t>
            </a:r>
            <a:r>
              <a:rPr lang="en-US" dirty="0" err="1"/>
              <a:t>hylite</a:t>
            </a:r>
            <a:r>
              <a:rPr lang="en-US" dirty="0"/>
              <a:t>    -197.95833 -1669.002 1273.0854 0.9959868</a:t>
            </a:r>
          </a:p>
          <a:p>
            <a:r>
              <a:rPr lang="en-US" dirty="0" err="1"/>
              <a:t>polycat-kallisto</a:t>
            </a:r>
            <a:r>
              <a:rPr lang="en-US" dirty="0"/>
              <a:t> -197.04167 -1668.085 1274.0021 0.9960583</a:t>
            </a:r>
          </a:p>
          <a:p>
            <a:r>
              <a:rPr lang="en-US" dirty="0" err="1"/>
              <a:t>rsem-kallisto</a:t>
            </a:r>
            <a:r>
              <a:rPr lang="en-US" dirty="0"/>
              <a:t>    -296.39583 -1767.440 1174.6479 0.9813681</a:t>
            </a:r>
          </a:p>
          <a:p>
            <a:r>
              <a:rPr lang="en-US" dirty="0"/>
              <a:t>salmon-</a:t>
            </a:r>
            <a:r>
              <a:rPr lang="en-US" dirty="0" err="1"/>
              <a:t>kallisto</a:t>
            </a:r>
            <a:r>
              <a:rPr lang="en-US" dirty="0"/>
              <a:t>   111.00000 -1360.044 1582.0437 0.9995853</a:t>
            </a:r>
          </a:p>
          <a:p>
            <a:r>
              <a:rPr lang="en-US" dirty="0" err="1"/>
              <a:t>rsem-polycat</a:t>
            </a:r>
            <a:r>
              <a:rPr lang="en-US" dirty="0"/>
              <a:t>      -99.35417 -1570.398 1371.6896 0.9997328</a:t>
            </a:r>
          </a:p>
          <a:p>
            <a:r>
              <a:rPr lang="en-US" dirty="0"/>
              <a:t>salmon-</a:t>
            </a:r>
            <a:r>
              <a:rPr lang="en-US" dirty="0" err="1"/>
              <a:t>polycat</a:t>
            </a:r>
            <a:r>
              <a:rPr lang="en-US" dirty="0"/>
              <a:t>    308.04167 -1163.002 1779.0854 0.9785086</a:t>
            </a:r>
          </a:p>
          <a:p>
            <a:r>
              <a:rPr lang="en-US" dirty="0"/>
              <a:t>salmon-</a:t>
            </a:r>
            <a:r>
              <a:rPr lang="en-US" dirty="0" err="1"/>
              <a:t>rsem</a:t>
            </a:r>
            <a:r>
              <a:rPr lang="en-US" dirty="0"/>
              <a:t>       407.39583 -1063.648 1878.4396 0.9413121</a:t>
            </a:r>
          </a:p>
          <a:p>
            <a:endParaRPr lang="en-US" dirty="0"/>
          </a:p>
          <a:p>
            <a:r>
              <a:rPr lang="en-US" dirty="0"/>
              <a:t>$</a:t>
            </a:r>
            <a:r>
              <a:rPr lang="en-US" dirty="0" err="1"/>
              <a:t>DE_method</a:t>
            </a:r>
            <a:endParaRPr lang="en-US" dirty="0"/>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ebseq-deseq</a:t>
            </a:r>
            <a:r>
              <a:rPr lang="en-US" dirty="0"/>
              <a:t> -1761.033 -2427.763 -1094.304 4e-07</a:t>
            </a:r>
          </a:p>
          <a:p>
            <a:endParaRPr lang="en-US" dirty="0"/>
          </a:p>
          <a:p>
            <a:r>
              <a:rPr lang="en-US" dirty="0"/>
              <a:t>$type</a:t>
            </a:r>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obs-exp</a:t>
            </a:r>
            <a:r>
              <a:rPr lang="en-US" dirty="0"/>
              <a:t> -279.2667 -945.9963 387.463 0.4100807</a:t>
            </a:r>
          </a:p>
          <a:p>
            <a:endParaRPr lang="en-US" dirty="0"/>
          </a:p>
          <a:p>
            <a:endParaRPr lang="en-US" dirty="0"/>
          </a:p>
        </p:txBody>
      </p:sp>
      <p:sp>
        <p:nvSpPr>
          <p:cNvPr id="4" name="Slide Number Placeholder 3"/>
          <p:cNvSpPr>
            <a:spLocks noGrp="1"/>
          </p:cNvSpPr>
          <p:nvPr>
            <p:ph type="sldNum" sz="quarter" idx="5"/>
          </p:nvPr>
        </p:nvSpPr>
        <p:spPr/>
        <p:txBody>
          <a:bodyPr/>
          <a:lstStyle/>
          <a:p>
            <a:fld id="{D9C94246-D11F-F04B-97F2-7927BCD25834}" type="slidenum">
              <a:rPr lang="en-US" smtClean="0"/>
              <a:t>2</a:t>
            </a:fld>
            <a:endParaRPr lang="en-US"/>
          </a:p>
        </p:txBody>
      </p:sp>
    </p:spTree>
    <p:extLst>
      <p:ext uri="{BB962C8B-B14F-4D97-AF65-F5344CB8AC3E}">
        <p14:creationId xmlns:p14="http://schemas.microsoft.com/office/powerpoint/2010/main" val="209453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a:t>
            </a:r>
            <a:r>
              <a:rPr lang="en-US" dirty="0" err="1"/>
              <a:t>Fstat</a:t>
            </a:r>
            <a:endParaRPr lang="en-US" dirty="0"/>
          </a:p>
          <a:p>
            <a:r>
              <a:rPr lang="en-US" dirty="0"/>
              <a:t>&gt; fit&lt;- </a:t>
            </a:r>
            <a:r>
              <a:rPr lang="en-US" dirty="0" err="1"/>
              <a:t>lm</a:t>
            </a:r>
            <a:r>
              <a:rPr lang="en-US" dirty="0"/>
              <a:t>(</a:t>
            </a:r>
            <a:r>
              <a:rPr lang="en-US" dirty="0" err="1"/>
              <a:t>Fstat~mapping+DE_method,data</a:t>
            </a:r>
            <a:r>
              <a:rPr lang="en-US" dirty="0"/>
              <a:t>=</a:t>
            </a:r>
            <a:r>
              <a:rPr lang="en-US" dirty="0" err="1"/>
              <a:t>DEeval</a:t>
            </a:r>
            <a:r>
              <a:rPr lang="en-US" dirty="0"/>
              <a:t>)</a:t>
            </a:r>
          </a:p>
          <a:p>
            <a:r>
              <a:rPr lang="en-US" dirty="0"/>
              <a:t>&gt; summary(a1&lt;-</a:t>
            </a:r>
            <a:r>
              <a:rPr lang="en-US" dirty="0" err="1"/>
              <a:t>aov</a:t>
            </a:r>
            <a:r>
              <a:rPr lang="en-US" dirty="0"/>
              <a:t>(fit))</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mapping       4 0.1206 0.03016   6.567 8.59e-05 ***</a:t>
            </a:r>
          </a:p>
          <a:p>
            <a:r>
              <a:rPr lang="en-US" dirty="0" err="1"/>
              <a:t>DE_method</a:t>
            </a:r>
            <a:r>
              <a:rPr lang="en-US" dirty="0"/>
              <a:t>     1 0.0528 0.05280  11.499 0.000958 ***</a:t>
            </a:r>
          </a:p>
          <a:p>
            <a:r>
              <a:rPr lang="en-US" dirty="0"/>
              <a:t>Residuals   114 0.5235 0.00459                     </a:t>
            </a:r>
          </a:p>
          <a:p>
            <a:r>
              <a:rPr lang="en-US" dirty="0"/>
              <a:t>---</a:t>
            </a:r>
          </a:p>
          <a:p>
            <a:r>
              <a:rPr lang="en-US" dirty="0" err="1"/>
              <a:t>Signif</a:t>
            </a:r>
            <a:r>
              <a:rPr lang="en-US" dirty="0"/>
              <a:t>. codes:  0 ‘***’ 0.001 ‘**’ 0.01 ‘*’ 0.05 ‘.’ 0.1 ‘ ’ 1</a:t>
            </a:r>
          </a:p>
          <a:p>
            <a:r>
              <a:rPr lang="en-US" dirty="0"/>
              <a:t>&gt; </a:t>
            </a:r>
            <a:r>
              <a:rPr lang="en-US" dirty="0" err="1"/>
              <a:t>TukeyHSD</a:t>
            </a:r>
            <a:r>
              <a:rPr lang="en-US" dirty="0"/>
              <a:t>(x=a1, </a:t>
            </a:r>
            <a:r>
              <a:rPr lang="en-US" dirty="0" err="1"/>
              <a:t>conf.level</a:t>
            </a:r>
            <a:r>
              <a:rPr lang="en-US" dirty="0"/>
              <a:t>=0.95)</a:t>
            </a:r>
          </a:p>
          <a:p>
            <a:r>
              <a:rPr lang="en-US" dirty="0"/>
              <a:t>  Tukey multiple comparisons of means</a:t>
            </a:r>
          </a:p>
          <a:p>
            <a:r>
              <a:rPr lang="en-US" dirty="0"/>
              <a:t>    95% family-wise confidence level</a:t>
            </a:r>
          </a:p>
          <a:p>
            <a:endParaRPr lang="en-US" dirty="0"/>
          </a:p>
          <a:p>
            <a:r>
              <a:rPr lang="en-US" dirty="0"/>
              <a:t>Fit: </a:t>
            </a:r>
            <a:r>
              <a:rPr lang="en-US" dirty="0" err="1"/>
              <a:t>aov</a:t>
            </a:r>
            <a:r>
              <a:rPr lang="en-US" dirty="0"/>
              <a:t>(formula = fit)</a:t>
            </a:r>
          </a:p>
          <a:p>
            <a:endParaRPr lang="en-US" dirty="0"/>
          </a:p>
          <a:p>
            <a:r>
              <a:rPr lang="en-US" dirty="0"/>
              <a:t>$mapping</a:t>
            </a:r>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kallisto-hylite</a:t>
            </a:r>
            <a:r>
              <a:rPr lang="en-US" dirty="0"/>
              <a:t>   0.0473382571 -0.006885688  0.101562202 0.1174286</a:t>
            </a:r>
          </a:p>
          <a:p>
            <a:r>
              <a:rPr lang="en-US" dirty="0" err="1"/>
              <a:t>polycat-hylite</a:t>
            </a:r>
            <a:r>
              <a:rPr lang="en-US" dirty="0"/>
              <a:t>    0.0686932461  0.014469301  0.122917191 0.0056661</a:t>
            </a:r>
          </a:p>
          <a:p>
            <a:r>
              <a:rPr lang="en-US" dirty="0" err="1"/>
              <a:t>rsem-hylite</a:t>
            </a:r>
            <a:r>
              <a:rPr lang="en-US" dirty="0"/>
              <a:t>      -0.0152928784 -0.069516823  0.038931066 0.9354109</a:t>
            </a:r>
          </a:p>
          <a:p>
            <a:r>
              <a:rPr lang="en-US" dirty="0"/>
              <a:t>salmon-</a:t>
            </a:r>
            <a:r>
              <a:rPr lang="en-US" dirty="0" err="1"/>
              <a:t>hylite</a:t>
            </a:r>
            <a:r>
              <a:rPr lang="en-US" dirty="0"/>
              <a:t>     0.0466840195 -0.007539925  0.100907964 0.1264919</a:t>
            </a:r>
          </a:p>
          <a:p>
            <a:r>
              <a:rPr lang="en-US" dirty="0" err="1"/>
              <a:t>polycat-kallisto</a:t>
            </a:r>
            <a:r>
              <a:rPr lang="en-US" dirty="0"/>
              <a:t>  0.0213549890 -0.032868956  0.075578934 0.8105107</a:t>
            </a:r>
          </a:p>
          <a:p>
            <a:r>
              <a:rPr lang="en-US" dirty="0" err="1"/>
              <a:t>rsem-kallisto</a:t>
            </a:r>
            <a:r>
              <a:rPr lang="en-US" dirty="0"/>
              <a:t>    -0.0626311355 -0.116855080 -0.008407191 0.0149618</a:t>
            </a:r>
          </a:p>
          <a:p>
            <a:r>
              <a:rPr lang="en-US" dirty="0"/>
              <a:t>salmon-</a:t>
            </a:r>
            <a:r>
              <a:rPr lang="en-US" dirty="0" err="1"/>
              <a:t>kallisto</a:t>
            </a:r>
            <a:r>
              <a:rPr lang="en-US" dirty="0"/>
              <a:t>  -0.0006542376 -0.054878182  0.053569707 0.9999997</a:t>
            </a:r>
          </a:p>
          <a:p>
            <a:r>
              <a:rPr lang="en-US" dirty="0" err="1"/>
              <a:t>rsem-polycat</a:t>
            </a:r>
            <a:r>
              <a:rPr lang="en-US" dirty="0"/>
              <a:t>     -0.0839861245 -0.138210069 -0.029762180 0.0003531</a:t>
            </a:r>
          </a:p>
          <a:p>
            <a:r>
              <a:rPr lang="en-US" dirty="0"/>
              <a:t>salmon-</a:t>
            </a:r>
            <a:r>
              <a:rPr lang="en-US" dirty="0" err="1"/>
              <a:t>polycat</a:t>
            </a:r>
            <a:r>
              <a:rPr lang="en-US" dirty="0"/>
              <a:t>   -0.0220092266 -0.076233171  0.032214718 0.7929669</a:t>
            </a:r>
          </a:p>
          <a:p>
            <a:r>
              <a:rPr lang="en-US" dirty="0"/>
              <a:t>salmon-</a:t>
            </a:r>
            <a:r>
              <a:rPr lang="en-US" dirty="0" err="1"/>
              <a:t>rsem</a:t>
            </a:r>
            <a:r>
              <a:rPr lang="en-US" dirty="0"/>
              <a:t>       0.0619768979  0.007752953  0.116200843 0.0165341</a:t>
            </a:r>
          </a:p>
          <a:p>
            <a:endParaRPr lang="en-US" dirty="0"/>
          </a:p>
          <a:p>
            <a:r>
              <a:rPr lang="en-US" dirty="0"/>
              <a:t>$</a:t>
            </a:r>
            <a:r>
              <a:rPr lang="en-US" dirty="0" err="1"/>
              <a:t>DE_method</a:t>
            </a:r>
            <a:endParaRPr lang="en-US" dirty="0"/>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ebseq-deseq</a:t>
            </a:r>
            <a:r>
              <a:rPr lang="en-US" dirty="0"/>
              <a:t> -0.04195331 -0.06646215 -0.01744447 0.0009577</a:t>
            </a:r>
          </a:p>
          <a:p>
            <a:endParaRPr lang="en-US" dirty="0"/>
          </a:p>
          <a:p>
            <a:endParaRPr lang="en-US" dirty="0"/>
          </a:p>
        </p:txBody>
      </p:sp>
      <p:sp>
        <p:nvSpPr>
          <p:cNvPr id="4" name="Slide Number Placeholder 3"/>
          <p:cNvSpPr>
            <a:spLocks noGrp="1"/>
          </p:cNvSpPr>
          <p:nvPr>
            <p:ph type="sldNum" sz="quarter" idx="5"/>
          </p:nvPr>
        </p:nvSpPr>
        <p:spPr/>
        <p:txBody>
          <a:bodyPr/>
          <a:lstStyle/>
          <a:p>
            <a:fld id="{D9C94246-D11F-F04B-97F2-7927BCD25834}" type="slidenum">
              <a:rPr lang="en-US" smtClean="0"/>
              <a:t>3</a:t>
            </a:fld>
            <a:endParaRPr lang="en-US"/>
          </a:p>
        </p:txBody>
      </p:sp>
    </p:spTree>
    <p:extLst>
      <p:ext uri="{BB962C8B-B14F-4D97-AF65-F5344CB8AC3E}">
        <p14:creationId xmlns:p14="http://schemas.microsoft.com/office/powerpoint/2010/main" val="89319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MCC</a:t>
            </a:r>
          </a:p>
          <a:p>
            <a:r>
              <a:rPr lang="en-US" dirty="0"/>
              <a:t>&gt; fit&lt;- </a:t>
            </a:r>
            <a:r>
              <a:rPr lang="en-US" dirty="0" err="1"/>
              <a:t>lm</a:t>
            </a:r>
            <a:r>
              <a:rPr lang="en-US" dirty="0"/>
              <a:t>(</a:t>
            </a:r>
            <a:r>
              <a:rPr lang="en-US" dirty="0" err="1"/>
              <a:t>MCC~mapping+DE_method,data</a:t>
            </a:r>
            <a:r>
              <a:rPr lang="en-US" dirty="0"/>
              <a:t>=</a:t>
            </a:r>
            <a:r>
              <a:rPr lang="en-US" dirty="0" err="1"/>
              <a:t>DEeval</a:t>
            </a:r>
            <a:r>
              <a:rPr lang="en-US" dirty="0"/>
              <a:t>)</a:t>
            </a:r>
          </a:p>
          <a:p>
            <a:r>
              <a:rPr lang="en-US" dirty="0"/>
              <a:t>&gt; summary(a1&lt;-</a:t>
            </a:r>
            <a:r>
              <a:rPr lang="en-US" dirty="0" err="1"/>
              <a:t>aov</a:t>
            </a:r>
            <a:r>
              <a:rPr lang="en-US" dirty="0"/>
              <a:t>(fit))</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mapping       4 0.2580 0.06449   9.482 1.18e-06 ***</a:t>
            </a:r>
          </a:p>
          <a:p>
            <a:r>
              <a:rPr lang="en-US" dirty="0" err="1"/>
              <a:t>DE_method</a:t>
            </a:r>
            <a:r>
              <a:rPr lang="en-US" dirty="0"/>
              <a:t>     1 0.0100 0.00996   1.464    0.229    </a:t>
            </a:r>
          </a:p>
          <a:p>
            <a:r>
              <a:rPr lang="en-US" dirty="0"/>
              <a:t>Residuals   114 0.7754 0.00680                     </a:t>
            </a:r>
          </a:p>
          <a:p>
            <a:r>
              <a:rPr lang="en-US" dirty="0"/>
              <a:t>---</a:t>
            </a:r>
          </a:p>
          <a:p>
            <a:r>
              <a:rPr lang="en-US" dirty="0" err="1"/>
              <a:t>Signif</a:t>
            </a:r>
            <a:r>
              <a:rPr lang="en-US" dirty="0"/>
              <a:t>. codes:  0 ‘***’ 0.001 ‘**’ 0.01 ‘*’ 0.05 ‘.’ 0.1 ‘ ’ 1</a:t>
            </a:r>
          </a:p>
          <a:p>
            <a:r>
              <a:rPr lang="en-US" dirty="0"/>
              <a:t>&gt; </a:t>
            </a:r>
            <a:r>
              <a:rPr lang="en-US" dirty="0" err="1"/>
              <a:t>TukeyHSD</a:t>
            </a:r>
            <a:r>
              <a:rPr lang="en-US" dirty="0"/>
              <a:t>(x=a1, </a:t>
            </a:r>
            <a:r>
              <a:rPr lang="en-US" dirty="0" err="1"/>
              <a:t>conf.level</a:t>
            </a:r>
            <a:r>
              <a:rPr lang="en-US" dirty="0"/>
              <a:t>=0.95)</a:t>
            </a:r>
          </a:p>
          <a:p>
            <a:r>
              <a:rPr lang="en-US" dirty="0"/>
              <a:t>  Tukey multiple comparisons of means</a:t>
            </a:r>
          </a:p>
          <a:p>
            <a:r>
              <a:rPr lang="en-US" dirty="0"/>
              <a:t>    95% family-wise confidence level</a:t>
            </a:r>
          </a:p>
          <a:p>
            <a:endParaRPr lang="en-US" dirty="0"/>
          </a:p>
          <a:p>
            <a:r>
              <a:rPr lang="en-US" dirty="0"/>
              <a:t>Fit: </a:t>
            </a:r>
            <a:r>
              <a:rPr lang="en-US" dirty="0" err="1"/>
              <a:t>aov</a:t>
            </a:r>
            <a:r>
              <a:rPr lang="en-US" dirty="0"/>
              <a:t>(formula = fit)</a:t>
            </a:r>
          </a:p>
          <a:p>
            <a:endParaRPr lang="en-US" dirty="0"/>
          </a:p>
          <a:p>
            <a:r>
              <a:rPr lang="en-US" dirty="0"/>
              <a:t>$mapping</a:t>
            </a:r>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kallisto-hylite</a:t>
            </a:r>
            <a:r>
              <a:rPr lang="en-US" dirty="0"/>
              <a:t>   0.07221251  0.006219237  0.13820579 0.0245071</a:t>
            </a:r>
          </a:p>
          <a:p>
            <a:r>
              <a:rPr lang="en-US" dirty="0" err="1"/>
              <a:t>polycat-hylite</a:t>
            </a:r>
            <a:r>
              <a:rPr lang="en-US" dirty="0"/>
              <a:t>    0.10433937  0.038346091  0.17033264 0.0002505</a:t>
            </a:r>
          </a:p>
          <a:p>
            <a:r>
              <a:rPr lang="en-US" dirty="0" err="1"/>
              <a:t>rsem-hylite</a:t>
            </a:r>
            <a:r>
              <a:rPr lang="en-US" dirty="0"/>
              <a:t>      -0.01693427 -0.082927548  0.04905900 0.9535411</a:t>
            </a:r>
          </a:p>
          <a:p>
            <a:r>
              <a:rPr lang="en-US" dirty="0"/>
              <a:t>salmon-</a:t>
            </a:r>
            <a:r>
              <a:rPr lang="en-US" dirty="0" err="1"/>
              <a:t>hylite</a:t>
            </a:r>
            <a:r>
              <a:rPr lang="en-US" dirty="0"/>
              <a:t>     0.07011155  0.004118277  0.13610483 0.0314077</a:t>
            </a:r>
          </a:p>
          <a:p>
            <a:r>
              <a:rPr lang="en-US" dirty="0" err="1"/>
              <a:t>polycat-kallisto</a:t>
            </a:r>
            <a:r>
              <a:rPr lang="en-US" dirty="0"/>
              <a:t>  0.03212685 -0.033866422  0.09812013 0.6609927</a:t>
            </a:r>
          </a:p>
          <a:p>
            <a:r>
              <a:rPr lang="en-US" dirty="0" err="1"/>
              <a:t>rsem-kallisto</a:t>
            </a:r>
            <a:r>
              <a:rPr lang="en-US" dirty="0"/>
              <a:t>    -0.08914679 -0.155140061 -0.02315351 0.0025964</a:t>
            </a:r>
          </a:p>
          <a:p>
            <a:r>
              <a:rPr lang="en-US" dirty="0"/>
              <a:t>salmon-</a:t>
            </a:r>
            <a:r>
              <a:rPr lang="en-US" dirty="0" err="1"/>
              <a:t>kallisto</a:t>
            </a:r>
            <a:r>
              <a:rPr lang="en-US" dirty="0"/>
              <a:t>  -0.00210096 -0.068094235  0.06389232 0.9999861</a:t>
            </a:r>
          </a:p>
          <a:p>
            <a:r>
              <a:rPr lang="en-US" dirty="0" err="1"/>
              <a:t>rsem-polycat</a:t>
            </a:r>
            <a:r>
              <a:rPr lang="en-US" dirty="0"/>
              <a:t>     -0.12127364 -0.187266914 -0.05528036 0.0000137</a:t>
            </a:r>
          </a:p>
          <a:p>
            <a:r>
              <a:rPr lang="en-US" dirty="0"/>
              <a:t>salmon-</a:t>
            </a:r>
            <a:r>
              <a:rPr lang="en-US" dirty="0" err="1"/>
              <a:t>polycat</a:t>
            </a:r>
            <a:r>
              <a:rPr lang="en-US" dirty="0"/>
              <a:t>   -0.03422781 -0.100221089  0.03176546 0.6047856</a:t>
            </a:r>
          </a:p>
          <a:p>
            <a:r>
              <a:rPr lang="en-US" dirty="0"/>
              <a:t>salmon-</a:t>
            </a:r>
            <a:r>
              <a:rPr lang="en-US" dirty="0" err="1"/>
              <a:t>rsem</a:t>
            </a:r>
            <a:r>
              <a:rPr lang="en-US" dirty="0"/>
              <a:t>       0.08704583  0.021052550  0.15303910 0.0035071</a:t>
            </a:r>
          </a:p>
          <a:p>
            <a:endParaRPr lang="en-US" dirty="0"/>
          </a:p>
          <a:p>
            <a:r>
              <a:rPr lang="en-US" dirty="0"/>
              <a:t>$</a:t>
            </a:r>
            <a:r>
              <a:rPr lang="en-US" dirty="0" err="1"/>
              <a:t>DE_method</a:t>
            </a:r>
            <a:endParaRPr lang="en-US" dirty="0"/>
          </a:p>
          <a:p>
            <a:r>
              <a:rPr lang="en-US" dirty="0"/>
              <a:t>                   diff         </a:t>
            </a:r>
            <a:r>
              <a:rPr lang="en-US" dirty="0" err="1"/>
              <a:t>lwr</a:t>
            </a:r>
            <a:r>
              <a:rPr lang="en-US" dirty="0"/>
              <a:t>        </a:t>
            </a:r>
            <a:r>
              <a:rPr lang="en-US" dirty="0" err="1"/>
              <a:t>upr</a:t>
            </a:r>
            <a:r>
              <a:rPr lang="en-US" dirty="0"/>
              <a:t>     p </a:t>
            </a:r>
            <a:r>
              <a:rPr lang="en-US" dirty="0" err="1"/>
              <a:t>adj</a:t>
            </a:r>
            <a:endParaRPr lang="en-US" dirty="0"/>
          </a:p>
          <a:p>
            <a:r>
              <a:rPr lang="en-US" dirty="0" err="1"/>
              <a:t>ebseq-deseq</a:t>
            </a:r>
            <a:r>
              <a:rPr lang="en-US" dirty="0"/>
              <a:t> -0.01822119 -0.04804968 0.01160731 0.2287363</a:t>
            </a:r>
          </a:p>
          <a:p>
            <a:endParaRPr lang="en-US" dirty="0"/>
          </a:p>
        </p:txBody>
      </p:sp>
      <p:sp>
        <p:nvSpPr>
          <p:cNvPr id="4" name="Slide Number Placeholder 3"/>
          <p:cNvSpPr>
            <a:spLocks noGrp="1"/>
          </p:cNvSpPr>
          <p:nvPr>
            <p:ph type="sldNum" sz="quarter" idx="5"/>
          </p:nvPr>
        </p:nvSpPr>
        <p:spPr/>
        <p:txBody>
          <a:bodyPr/>
          <a:lstStyle/>
          <a:p>
            <a:fld id="{D9C94246-D11F-F04B-97F2-7927BCD25834}" type="slidenum">
              <a:rPr lang="en-US" smtClean="0"/>
              <a:t>4</a:t>
            </a:fld>
            <a:endParaRPr lang="en-US"/>
          </a:p>
        </p:txBody>
      </p:sp>
    </p:spTree>
    <p:extLst>
      <p:ext uri="{BB962C8B-B14F-4D97-AF65-F5344CB8AC3E}">
        <p14:creationId xmlns:p14="http://schemas.microsoft.com/office/powerpoint/2010/main" val="323981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table: Numbers and percentages of DC </a:t>
            </a:r>
            <a:r>
              <a:rPr lang="en-US" dirty="0" err="1"/>
              <a:t>homoeolog</a:t>
            </a:r>
            <a:r>
              <a:rPr lang="en-US" dirty="0"/>
              <a:t> pairs</a:t>
            </a:r>
          </a:p>
          <a:p>
            <a:r>
              <a:rPr lang="en-US" dirty="0"/>
              <a:t>Right table: Enrichment analysis of nine DC categories. For each pipeline (row), the distribution of significant DC numbers in different classes was tested against of the distribution of all gene pairs classes were </a:t>
            </a:r>
          </a:p>
          <a:p>
            <a:r>
              <a:rPr lang="en-US" dirty="0"/>
              <a:t>Rows represent five pipelines, columns represents the 9 categories of comparing estimated vs true. Numbers in each cell show the number of DC </a:t>
            </a:r>
            <a:r>
              <a:rPr lang="en-US" dirty="0" err="1"/>
              <a:t>homoeolog</a:t>
            </a:r>
            <a:r>
              <a:rPr lang="en-US" dirty="0"/>
              <a:t> pairs. </a:t>
            </a:r>
          </a:p>
          <a:p>
            <a:endParaRPr lang="en-US" dirty="0"/>
          </a:p>
          <a:p>
            <a:r>
              <a:rPr lang="en-US" dirty="0"/>
              <a:t>Only results from </a:t>
            </a:r>
            <a:r>
              <a:rPr lang="en-US" dirty="0" err="1"/>
              <a:t>rld</a:t>
            </a:r>
            <a:r>
              <a:rPr lang="en-US" dirty="0"/>
              <a:t> transformation was shown here for simplicity; the patterns of log2rpkm is a bout the same, can be shown in supplemental figure.</a:t>
            </a:r>
          </a:p>
        </p:txBody>
      </p:sp>
      <p:sp>
        <p:nvSpPr>
          <p:cNvPr id="4" name="Slide Number Placeholder 3"/>
          <p:cNvSpPr>
            <a:spLocks noGrp="1"/>
          </p:cNvSpPr>
          <p:nvPr>
            <p:ph type="sldNum" sz="quarter" idx="5"/>
          </p:nvPr>
        </p:nvSpPr>
        <p:spPr/>
        <p:txBody>
          <a:bodyPr/>
          <a:lstStyle/>
          <a:p>
            <a:fld id="{D9C94246-D11F-F04B-97F2-7927BCD25834}" type="slidenum">
              <a:rPr lang="en-US" smtClean="0"/>
              <a:t>6</a:t>
            </a:fld>
            <a:endParaRPr lang="en-US"/>
          </a:p>
        </p:txBody>
      </p:sp>
    </p:spTree>
    <p:extLst>
      <p:ext uri="{BB962C8B-B14F-4D97-AF65-F5344CB8AC3E}">
        <p14:creationId xmlns:p14="http://schemas.microsoft.com/office/powerpoint/2010/main" val="203280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Microsoft Sans Serif" charset="0"/>
                <a:ea typeface="Microsoft Sans Serif" charset="0"/>
                <a:cs typeface="Microsoft Sans Serif" charset="0"/>
              </a:rPr>
              <a:t>Between </a:t>
            </a:r>
            <a:r>
              <a:rPr lang="en-US" sz="1200" dirty="0">
                <a:solidFill>
                  <a:srgbClr val="43C2DE"/>
                </a:solidFill>
                <a:latin typeface="Microsoft Sans Serif" charset="0"/>
                <a:ea typeface="Microsoft Sans Serif" charset="0"/>
                <a:cs typeface="Microsoft Sans Serif" charset="0"/>
              </a:rPr>
              <a:t>At vs Dt </a:t>
            </a:r>
            <a:r>
              <a:rPr lang="en-US" sz="1200" dirty="0" err="1">
                <a:solidFill>
                  <a:schemeClr val="bg1">
                    <a:lumMod val="65000"/>
                  </a:schemeClr>
                </a:solidFill>
                <a:latin typeface="Microsoft Sans Serif" charset="0"/>
                <a:ea typeface="Microsoft Sans Serif" charset="0"/>
                <a:cs typeface="Microsoft Sans Serif" charset="0"/>
              </a:rPr>
              <a:t>homoeolog</a:t>
            </a:r>
            <a:r>
              <a:rPr lang="en-US" sz="1200" dirty="0">
                <a:solidFill>
                  <a:schemeClr val="bg1">
                    <a:lumMod val="65000"/>
                  </a:schemeClr>
                </a:solidFill>
                <a:latin typeface="Microsoft Sans Serif" charset="0"/>
                <a:ea typeface="Microsoft Sans Serif" charset="0"/>
                <a:cs typeface="Microsoft Sans Serif" charset="0"/>
              </a:rPr>
              <a:t>, differential expression analysis identified fewer expression changes from </a:t>
            </a:r>
            <a:r>
              <a:rPr lang="en-US" sz="1200" baseline="0" dirty="0">
                <a:solidFill>
                  <a:schemeClr val="bg1">
                    <a:lumMod val="65000"/>
                  </a:schemeClr>
                </a:solidFill>
                <a:latin typeface="Microsoft Sans Serif" charset="0"/>
                <a:ea typeface="Microsoft Sans Serif" charset="0"/>
                <a:cs typeface="Microsoft Sans Serif" charset="0"/>
              </a:rPr>
              <a:t>estimated </a:t>
            </a:r>
            <a:r>
              <a:rPr lang="en-US" sz="1200" baseline="0" dirty="0" err="1">
                <a:solidFill>
                  <a:schemeClr val="bg1">
                    <a:lumMod val="65000"/>
                  </a:schemeClr>
                </a:solidFill>
                <a:latin typeface="Microsoft Sans Serif" charset="0"/>
                <a:ea typeface="Microsoft Sans Serif" charset="0"/>
                <a:cs typeface="Microsoft Sans Serif" charset="0"/>
              </a:rPr>
              <a:t>homoeolog</a:t>
            </a:r>
            <a:r>
              <a:rPr lang="en-US" sz="1200" baseline="0" dirty="0">
                <a:solidFill>
                  <a:schemeClr val="bg1">
                    <a:lumMod val="65000"/>
                  </a:schemeClr>
                </a:solidFill>
                <a:latin typeface="Microsoft Sans Serif" charset="0"/>
                <a:ea typeface="Microsoft Sans Serif" charset="0"/>
                <a:cs typeface="Microsoft Sans Serif" charset="0"/>
              </a:rPr>
              <a:t> expression datasets. This underestimation of </a:t>
            </a:r>
            <a:r>
              <a:rPr lang="en-US" sz="1200" baseline="0" dirty="0" err="1">
                <a:solidFill>
                  <a:schemeClr val="bg1">
                    <a:lumMod val="65000"/>
                  </a:schemeClr>
                </a:solidFill>
                <a:latin typeface="Microsoft Sans Serif" charset="0"/>
                <a:ea typeface="Microsoft Sans Serif" charset="0"/>
                <a:cs typeface="Microsoft Sans Serif" charset="0"/>
              </a:rPr>
              <a:t>expresion</a:t>
            </a:r>
            <a:r>
              <a:rPr lang="en-US" sz="1200" baseline="0" dirty="0">
                <a:solidFill>
                  <a:schemeClr val="bg1">
                    <a:lumMod val="65000"/>
                  </a:schemeClr>
                </a:solidFill>
                <a:latin typeface="Microsoft Sans Serif" charset="0"/>
                <a:ea typeface="Microsoft Sans Serif" charset="0"/>
                <a:cs typeface="Microsoft Sans Serif" charset="0"/>
              </a:rPr>
              <a:t> divergence is caused by </a:t>
            </a:r>
            <a:r>
              <a:rPr lang="en-US" sz="1200" dirty="0">
                <a:solidFill>
                  <a:schemeClr val="bg1">
                    <a:lumMod val="65000"/>
                  </a:schemeClr>
                </a:solidFill>
                <a:latin typeface="Microsoft Sans Serif" charset="0"/>
                <a:ea typeface="Microsoft Sans Serif" charset="0"/>
                <a:cs typeface="Microsoft Sans Serif" charset="0"/>
              </a:rPr>
              <a:t>estimation error and the loss of reads indistinguishable between </a:t>
            </a:r>
            <a:r>
              <a:rPr lang="en-US" sz="1200" dirty="0" err="1">
                <a:solidFill>
                  <a:schemeClr val="bg1">
                    <a:lumMod val="65000"/>
                  </a:schemeClr>
                </a:solidFill>
                <a:latin typeface="Microsoft Sans Serif" charset="0"/>
                <a:ea typeface="Microsoft Sans Serif" charset="0"/>
                <a:cs typeface="Microsoft Sans Serif" charset="0"/>
              </a:rPr>
              <a:t>homoeologs</a:t>
            </a:r>
            <a:r>
              <a:rPr lang="en-US" sz="1200" dirty="0">
                <a:solidFill>
                  <a:schemeClr val="bg1">
                    <a:lumMod val="65000"/>
                  </a:schemeClr>
                </a:solidFill>
                <a:latin typeface="Microsoft Sans Serif" charset="0"/>
                <a:ea typeface="Microsoft Sans Serif" charset="0"/>
                <a:cs typeface="Microsoft Sans Serif" charset="0"/>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lumMod val="65000"/>
                </a:schemeClr>
              </a:solidFill>
              <a:latin typeface="Microsoft Sans Serif" charset="0"/>
              <a:ea typeface="Microsoft Sans Serif" charset="0"/>
              <a:cs typeface="Microsoft Sans Serif"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lumMod val="65000"/>
                  </a:schemeClr>
                </a:solidFill>
                <a:latin typeface="Microsoft Sans Serif" charset="0"/>
                <a:ea typeface="Microsoft Sans Serif" charset="0"/>
                <a:cs typeface="Microsoft Sans Serif" charset="0"/>
              </a:rPr>
              <a:t>A relevant bias was evident from differential co-expression analysis, which detected a gain</a:t>
            </a:r>
            <a:r>
              <a:rPr lang="en-US" sz="1200" baseline="0" dirty="0">
                <a:solidFill>
                  <a:schemeClr val="bg1">
                    <a:lumMod val="65000"/>
                  </a:schemeClr>
                </a:solidFill>
                <a:latin typeface="Microsoft Sans Serif" charset="0"/>
                <a:ea typeface="Microsoft Sans Serif" charset="0"/>
                <a:cs typeface="Microsoft Sans Serif" charset="0"/>
              </a:rPr>
              <a:t> of correlation between </a:t>
            </a:r>
            <a:r>
              <a:rPr lang="en-US" sz="1200" baseline="0" dirty="0" err="1">
                <a:solidFill>
                  <a:schemeClr val="bg1">
                    <a:lumMod val="65000"/>
                  </a:schemeClr>
                </a:solidFill>
                <a:latin typeface="Microsoft Sans Serif" charset="0"/>
                <a:ea typeface="Microsoft Sans Serif" charset="0"/>
                <a:cs typeface="Microsoft Sans Serif" charset="0"/>
              </a:rPr>
              <a:t>homoeolog</a:t>
            </a:r>
            <a:r>
              <a:rPr lang="en-US" sz="1200" baseline="0" dirty="0">
                <a:solidFill>
                  <a:schemeClr val="bg1">
                    <a:lumMod val="65000"/>
                  </a:schemeClr>
                </a:solidFill>
                <a:latin typeface="Microsoft Sans Serif" charset="0"/>
                <a:ea typeface="Microsoft Sans Serif" charset="0"/>
                <a:cs typeface="Microsoft Sans Serif" charset="0"/>
              </a:rPr>
              <a:t>, which reflects an artefactual increase of co-regulation, which should be considered when we  are drawing conclusions about co-expression of duplicated gene.</a:t>
            </a:r>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12</a:t>
            </a:fld>
            <a:endParaRPr kumimoji="1" lang="zh-CN" altLang="en-US"/>
          </a:p>
        </p:txBody>
      </p:sp>
    </p:spTree>
    <p:extLst>
      <p:ext uri="{BB962C8B-B14F-4D97-AF65-F5344CB8AC3E}">
        <p14:creationId xmlns:p14="http://schemas.microsoft.com/office/powerpoint/2010/main" val="179816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Next,</a:t>
            </a:r>
            <a:r>
              <a:rPr lang="en-US" sz="1200" i="0" kern="1200" baseline="0" dirty="0">
                <a:solidFill>
                  <a:schemeClr val="tx1"/>
                </a:solidFill>
                <a:effectLst/>
                <a:latin typeface="+mn-lt"/>
                <a:ea typeface="+mn-ea"/>
                <a:cs typeface="+mn-cs"/>
              </a:rPr>
              <a:t> we evaluated the inference of network topology, and found that the estimation of node connectivity and functional connectivity is quite robust, not affected </a:t>
            </a:r>
            <a:r>
              <a:rPr lang="en-US" sz="1200" i="0" kern="1200" baseline="0" dirty="0" err="1">
                <a:solidFill>
                  <a:schemeClr val="tx1"/>
                </a:solidFill>
                <a:effectLst/>
                <a:latin typeface="+mn-lt"/>
                <a:ea typeface="+mn-ea"/>
                <a:cs typeface="+mn-cs"/>
              </a:rPr>
              <a:t>byhomoeolog</a:t>
            </a:r>
            <a:r>
              <a:rPr lang="en-US" sz="1200" i="0" kern="1200" baseline="0" dirty="0">
                <a:solidFill>
                  <a:schemeClr val="tx1"/>
                </a:solidFill>
                <a:effectLst/>
                <a:latin typeface="+mn-lt"/>
                <a:ea typeface="+mn-ea"/>
                <a:cs typeface="+mn-cs"/>
              </a:rPr>
              <a:t> read assignment. Because functional </a:t>
            </a:r>
            <a:r>
              <a:rPr lang="en-US" sz="1200" i="0" kern="1200" baseline="0" dirty="0" err="1">
                <a:solidFill>
                  <a:schemeClr val="tx1"/>
                </a:solidFill>
                <a:effectLst/>
                <a:latin typeface="+mn-lt"/>
                <a:ea typeface="+mn-ea"/>
                <a:cs typeface="+mn-cs"/>
              </a:rPr>
              <a:t>connectivy</a:t>
            </a:r>
            <a:r>
              <a:rPr lang="en-US" sz="1200" i="0" kern="1200" baseline="0" dirty="0">
                <a:solidFill>
                  <a:schemeClr val="tx1"/>
                </a:solidFill>
                <a:effectLst/>
                <a:latin typeface="+mn-lt"/>
                <a:ea typeface="+mn-ea"/>
                <a:cs typeface="+mn-cs"/>
              </a:rPr>
              <a:t> </a:t>
            </a:r>
            <a:r>
              <a:rPr lang="en-US" sz="1200" i="0" kern="1200" baseline="0" dirty="0" err="1">
                <a:solidFill>
                  <a:schemeClr val="tx1"/>
                </a:solidFill>
                <a:effectLst/>
                <a:latin typeface="+mn-lt"/>
                <a:ea typeface="+mn-ea"/>
                <a:cs typeface="+mn-cs"/>
              </a:rPr>
              <a:t>seres</a:t>
            </a:r>
            <a:r>
              <a:rPr lang="en-US" sz="1200" i="0" kern="1200" baseline="0" dirty="0">
                <a:solidFill>
                  <a:schemeClr val="tx1"/>
                </a:solidFill>
                <a:effectLst/>
                <a:latin typeface="+mn-lt"/>
                <a:ea typeface="+mn-ea"/>
                <a:cs typeface="+mn-cs"/>
              </a:rPr>
              <a:t> as a metric to validate network topology, we found that WGCNA out performs binary network construction methods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CEA686-2AA5-0E43-849C-B5453B8BA314}" type="slidenum">
              <a:rPr kumimoji="1" lang="zh-CN" altLang="en-US" smtClean="0"/>
              <a:t>13</a:t>
            </a:fld>
            <a:endParaRPr kumimoji="1" lang="zh-CN" altLang="en-US"/>
          </a:p>
        </p:txBody>
      </p:sp>
    </p:spTree>
    <p:extLst>
      <p:ext uri="{BB962C8B-B14F-4D97-AF65-F5344CB8AC3E}">
        <p14:creationId xmlns:p14="http://schemas.microsoft.com/office/powerpoint/2010/main" val="114919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C3624C-D35A-1D42-A980-4EF917709761}"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2058393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3624C-D35A-1D42-A980-4EF917709761}"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935001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3624C-D35A-1D42-A980-4EF917709761}"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42628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3624C-D35A-1D42-A980-4EF917709761}"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603384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C3624C-D35A-1D42-A980-4EF917709761}"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45179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C3624C-D35A-1D42-A980-4EF917709761}"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68933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C3624C-D35A-1D42-A980-4EF917709761}" type="datetimeFigureOut">
              <a:rPr lang="en-US" smtClean="0"/>
              <a:t>11/2/18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213482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C3624C-D35A-1D42-A980-4EF917709761}" type="datetimeFigureOut">
              <a:rPr lang="en-US" smtClean="0"/>
              <a:t>11/2/18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94618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3624C-D35A-1D42-A980-4EF917709761}" type="datetimeFigureOut">
              <a:rPr lang="en-US" smtClean="0"/>
              <a:t>11/2/18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14489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C3624C-D35A-1D42-A980-4EF917709761}"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74156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C3624C-D35A-1D42-A980-4EF917709761}"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1B868-F095-864C-A442-A1E3CC42AFEA}" type="slidenum">
              <a:rPr lang="en-US" smtClean="0"/>
              <a:t>‹#›</a:t>
            </a:fld>
            <a:endParaRPr lang="en-US"/>
          </a:p>
        </p:txBody>
      </p:sp>
    </p:spTree>
    <p:extLst>
      <p:ext uri="{BB962C8B-B14F-4D97-AF65-F5344CB8AC3E}">
        <p14:creationId xmlns:p14="http://schemas.microsoft.com/office/powerpoint/2010/main" val="1552627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3624C-D35A-1D42-A980-4EF917709761}" type="datetimeFigureOut">
              <a:rPr lang="en-US" smtClean="0"/>
              <a:t>11/2/18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1B868-F095-864C-A442-A1E3CC42AFEA}" type="slidenum">
              <a:rPr lang="en-US" smtClean="0"/>
              <a:t>‹#›</a:t>
            </a:fld>
            <a:endParaRPr lang="en-US"/>
          </a:p>
        </p:txBody>
      </p:sp>
    </p:spTree>
    <p:extLst>
      <p:ext uri="{BB962C8B-B14F-4D97-AF65-F5344CB8AC3E}">
        <p14:creationId xmlns:p14="http://schemas.microsoft.com/office/powerpoint/2010/main" val="159984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tiff"/><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88642042"/>
              </p:ext>
            </p:extLst>
          </p:nvPr>
        </p:nvGraphicFramePr>
        <p:xfrm>
          <a:off x="3860800" y="1546410"/>
          <a:ext cx="4998942" cy="4537904"/>
        </p:xfrm>
        <a:graphic>
          <a:graphicData uri="http://schemas.openxmlformats.org/drawingml/2006/table">
            <a:tbl>
              <a:tblPr firstRow="1" bandRow="1">
                <a:tableStyleId>{9D7B26C5-4107-4FEC-AEDC-1716B250A1EF}</a:tableStyleId>
              </a:tblPr>
              <a:tblGrid>
                <a:gridCol w="4998942">
                  <a:extLst>
                    <a:ext uri="{9D8B030D-6E8A-4147-A177-3AD203B41FA5}">
                      <a16:colId xmlns:a16="http://schemas.microsoft.com/office/drawing/2014/main" val="20000"/>
                    </a:ext>
                  </a:extLst>
                </a:gridCol>
              </a:tblGrid>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4" name="文本框 16"/>
          <p:cNvSpPr txBox="1"/>
          <p:nvPr/>
        </p:nvSpPr>
        <p:spPr>
          <a:xfrm>
            <a:off x="7782468" y="1902893"/>
            <a:ext cx="1062106" cy="246221"/>
          </a:xfrm>
          <a:prstGeom prst="rect">
            <a:avLst/>
          </a:prstGeom>
          <a:noFill/>
          <a:ln>
            <a:noFill/>
          </a:ln>
        </p:spPr>
        <p:txBody>
          <a:bodyPr wrap="square" rtlCol="0">
            <a:spAutoFit/>
          </a:bodyPr>
          <a:lstStyle/>
          <a:p>
            <a:r>
              <a:rPr kumimoji="1" lang="en-US" altLang="zh-CN" sz="1000" b="1" dirty="0">
                <a:latin typeface="Microsoft Sans Serif" charset="0"/>
                <a:ea typeface="Microsoft Sans Serif" charset="0"/>
                <a:cs typeface="Microsoft Sans Serif" charset="0"/>
              </a:rPr>
              <a:t>RNA-</a:t>
            </a:r>
            <a:r>
              <a:rPr kumimoji="1" lang="en-US" altLang="zh-CN" sz="1000" b="1" dirty="0" err="1">
                <a:latin typeface="Microsoft Sans Serif" charset="0"/>
                <a:ea typeface="Microsoft Sans Serif" charset="0"/>
                <a:cs typeface="Microsoft Sans Serif" charset="0"/>
              </a:rPr>
              <a:t>seq</a:t>
            </a:r>
            <a:r>
              <a:rPr kumimoji="1" lang="en-US" altLang="zh-CN" sz="1000" b="1" dirty="0">
                <a:latin typeface="Microsoft Sans Serif" charset="0"/>
                <a:ea typeface="Microsoft Sans Serif" charset="0"/>
                <a:cs typeface="Microsoft Sans Serif" charset="0"/>
              </a:rPr>
              <a:t> Data</a:t>
            </a:r>
            <a:endParaRPr kumimoji="1" lang="zh-CN" altLang="en-US" sz="1000" b="1" dirty="0">
              <a:latin typeface="Microsoft Sans Serif" charset="0"/>
              <a:ea typeface="Microsoft Sans Serif" charset="0"/>
              <a:cs typeface="Microsoft Sans Serif" charset="0"/>
            </a:endParaRPr>
          </a:p>
        </p:txBody>
      </p:sp>
      <p:sp>
        <p:nvSpPr>
          <p:cNvPr id="17" name="文本框 17"/>
          <p:cNvSpPr txBox="1"/>
          <p:nvPr/>
        </p:nvSpPr>
        <p:spPr>
          <a:xfrm>
            <a:off x="7782469" y="2553718"/>
            <a:ext cx="1062105" cy="246221"/>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Read Mapping</a:t>
            </a:r>
            <a:endParaRPr kumimoji="1" lang="zh-CN" altLang="en-US" sz="1000" b="1" dirty="0">
              <a:latin typeface="Microsoft Sans Serif" charset="0"/>
              <a:ea typeface="Microsoft Sans Serif" charset="0"/>
              <a:cs typeface="Microsoft Sans Serif" charset="0"/>
            </a:endParaRPr>
          </a:p>
        </p:txBody>
      </p:sp>
      <p:sp>
        <p:nvSpPr>
          <p:cNvPr id="18" name="文本框 21"/>
          <p:cNvSpPr txBox="1"/>
          <p:nvPr/>
        </p:nvSpPr>
        <p:spPr>
          <a:xfrm>
            <a:off x="7782469" y="4357681"/>
            <a:ext cx="1119215"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Co-expression</a:t>
            </a:r>
            <a:endParaRPr kumimoji="1" lang="zh-CN" altLang="en-US" sz="1000" b="1" dirty="0">
              <a:latin typeface="Microsoft Sans Serif" charset="0"/>
              <a:ea typeface="Microsoft Sans Serif" charset="0"/>
              <a:cs typeface="Microsoft Sans Serif" charset="0"/>
            </a:endParaRPr>
          </a:p>
        </p:txBody>
      </p:sp>
      <p:sp>
        <p:nvSpPr>
          <p:cNvPr id="19" name="文本框 25"/>
          <p:cNvSpPr txBox="1"/>
          <p:nvPr/>
        </p:nvSpPr>
        <p:spPr>
          <a:xfrm>
            <a:off x="7782469" y="4969175"/>
            <a:ext cx="966931"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Network Construction</a:t>
            </a:r>
            <a:endParaRPr kumimoji="1" lang="zh-CN" altLang="en-US" sz="1000" b="1" dirty="0">
              <a:latin typeface="Microsoft Sans Serif" charset="0"/>
              <a:ea typeface="Microsoft Sans Serif" charset="0"/>
              <a:cs typeface="Microsoft Sans Serif" charset="0"/>
            </a:endParaRPr>
          </a:p>
        </p:txBody>
      </p:sp>
      <p:grpSp>
        <p:nvGrpSpPr>
          <p:cNvPr id="7" name="Group 6">
            <a:extLst>
              <a:ext uri="{FF2B5EF4-FFF2-40B4-BE49-F238E27FC236}">
                <a16:creationId xmlns:a16="http://schemas.microsoft.com/office/drawing/2014/main" id="{540E0DE3-7654-7846-8BAB-24A8C447B11C}"/>
              </a:ext>
            </a:extLst>
          </p:cNvPr>
          <p:cNvGrpSpPr/>
          <p:nvPr/>
        </p:nvGrpSpPr>
        <p:grpSpPr>
          <a:xfrm>
            <a:off x="5023112" y="2895468"/>
            <a:ext cx="3629677" cy="523541"/>
            <a:chOff x="5023112" y="3555868"/>
            <a:chExt cx="3629677" cy="523541"/>
          </a:xfrm>
        </p:grpSpPr>
        <p:sp>
          <p:nvSpPr>
            <p:cNvPr id="16" name="文本框 20"/>
            <p:cNvSpPr txBox="1"/>
            <p:nvPr/>
          </p:nvSpPr>
          <p:spPr>
            <a:xfrm>
              <a:off x="7782469" y="3679299"/>
              <a:ext cx="870320"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Expression</a:t>
              </a:r>
              <a:endParaRPr kumimoji="1" lang="zh-CN" altLang="en-US" sz="1000" b="1" dirty="0">
                <a:latin typeface="Microsoft Sans Serif" charset="0"/>
                <a:ea typeface="Microsoft Sans Serif" charset="0"/>
                <a:cs typeface="Microsoft Sans Serif" charset="0"/>
              </a:endParaRPr>
            </a:p>
          </p:txBody>
        </p:sp>
        <p:grpSp>
          <p:nvGrpSpPr>
            <p:cNvPr id="23" name="Group 22"/>
            <p:cNvGrpSpPr/>
            <p:nvPr/>
          </p:nvGrpSpPr>
          <p:grpSpPr>
            <a:xfrm>
              <a:off x="5023112" y="3711922"/>
              <a:ext cx="1797624" cy="367487"/>
              <a:chOff x="3938156" y="3629466"/>
              <a:chExt cx="1797624" cy="367487"/>
            </a:xfrm>
          </p:grpSpPr>
          <p:sp>
            <p:nvSpPr>
              <p:cNvPr id="49" name="圆角矩形 7"/>
              <p:cNvSpPr/>
              <p:nvPr/>
            </p:nvSpPr>
            <p:spPr>
              <a:xfrm>
                <a:off x="3938156" y="3629466"/>
                <a:ext cx="728895"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DESeq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50" name="圆角矩形 22"/>
              <p:cNvSpPr/>
              <p:nvPr/>
            </p:nvSpPr>
            <p:spPr>
              <a:xfrm>
                <a:off x="5006787" y="3629466"/>
                <a:ext cx="728993"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EBSeq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24" name="Left Bracket 23"/>
            <p:cNvSpPr/>
            <p:nvPr/>
          </p:nvSpPr>
          <p:spPr>
            <a:xfrm rot="5400000">
              <a:off x="5853294" y="3099538"/>
              <a:ext cx="137160" cy="104981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20" name="文本框 25"/>
          <p:cNvSpPr txBox="1"/>
          <p:nvPr/>
        </p:nvSpPr>
        <p:spPr>
          <a:xfrm>
            <a:off x="7782469" y="5611300"/>
            <a:ext cx="984034"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Topology Assessment</a:t>
            </a:r>
            <a:endParaRPr kumimoji="1" lang="zh-CN" altLang="en-US" sz="1000" b="1" dirty="0">
              <a:latin typeface="Microsoft Sans Serif" charset="0"/>
              <a:ea typeface="Microsoft Sans Serif" charset="0"/>
              <a:cs typeface="Microsoft Sans Serif" charset="0"/>
            </a:endParaRPr>
          </a:p>
        </p:txBody>
      </p:sp>
      <p:sp>
        <p:nvSpPr>
          <p:cNvPr id="27" name="圆角矩形 24"/>
          <p:cNvSpPr/>
          <p:nvPr/>
        </p:nvSpPr>
        <p:spPr>
          <a:xfrm>
            <a:off x="5023113" y="4358267"/>
            <a:ext cx="17976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Pearson’s correlation with Fisher’s Z statistic</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nvGrpSpPr>
          <p:cNvPr id="28" name="Group 27"/>
          <p:cNvGrpSpPr/>
          <p:nvPr/>
        </p:nvGrpSpPr>
        <p:grpSpPr>
          <a:xfrm>
            <a:off x="4721503" y="5490111"/>
            <a:ext cx="2377440" cy="137473"/>
            <a:chOff x="3636547" y="5490504"/>
            <a:chExt cx="2377440" cy="137473"/>
          </a:xfrm>
        </p:grpSpPr>
        <p:cxnSp>
          <p:nvCxnSpPr>
            <p:cNvPr id="42" name="Straight Connector 41"/>
            <p:cNvCxnSpPr/>
            <p:nvPr/>
          </p:nvCxnSpPr>
          <p:spPr>
            <a:xfrm>
              <a:off x="4828684" y="5490504"/>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3" name="Left Bracket 42"/>
            <p:cNvSpPr/>
            <p:nvPr/>
          </p:nvSpPr>
          <p:spPr>
            <a:xfrm rot="5400000">
              <a:off x="4756687" y="4370677"/>
              <a:ext cx="137160" cy="237744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grpSp>
        <p:nvGrpSpPr>
          <p:cNvPr id="29" name="Group 28"/>
          <p:cNvGrpSpPr/>
          <p:nvPr/>
        </p:nvGrpSpPr>
        <p:grpSpPr>
          <a:xfrm>
            <a:off x="4191839" y="5646474"/>
            <a:ext cx="3522512" cy="364936"/>
            <a:chOff x="3106883" y="5723638"/>
            <a:chExt cx="3522512" cy="364936"/>
          </a:xfrm>
        </p:grpSpPr>
        <p:sp>
          <p:nvSpPr>
            <p:cNvPr id="39" name="圆角矩形 13"/>
            <p:cNvSpPr/>
            <p:nvPr/>
          </p:nvSpPr>
          <p:spPr>
            <a:xfrm>
              <a:off x="5505114" y="5723638"/>
              <a:ext cx="112428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Functional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0" name="圆角矩形 14"/>
            <p:cNvSpPr/>
            <p:nvPr/>
          </p:nvSpPr>
          <p:spPr>
            <a:xfrm>
              <a:off x="4282962" y="5723638"/>
              <a:ext cx="1118242"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Module Membership</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1" name="圆角矩形 15"/>
            <p:cNvSpPr/>
            <p:nvPr/>
          </p:nvSpPr>
          <p:spPr>
            <a:xfrm>
              <a:off x="3106883" y="5723638"/>
              <a:ext cx="108262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Node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30" name="Group 29"/>
          <p:cNvGrpSpPr/>
          <p:nvPr/>
        </p:nvGrpSpPr>
        <p:grpSpPr>
          <a:xfrm>
            <a:off x="4634420" y="5002372"/>
            <a:ext cx="2591560" cy="364936"/>
            <a:chOff x="3549464" y="5023674"/>
            <a:chExt cx="2591560" cy="364936"/>
          </a:xfrm>
        </p:grpSpPr>
        <p:sp>
          <p:nvSpPr>
            <p:cNvPr id="36" name="圆角矩形 26"/>
            <p:cNvSpPr/>
            <p:nvPr/>
          </p:nvSpPr>
          <p:spPr>
            <a:xfrm>
              <a:off x="3549464" y="5023674"/>
              <a:ext cx="83017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Ranking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7" name="圆角矩形 27"/>
            <p:cNvSpPr/>
            <p:nvPr/>
          </p:nvSpPr>
          <p:spPr>
            <a:xfrm>
              <a:off x="5294201" y="5023674"/>
              <a:ext cx="8468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WGCNA</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8" name="圆角矩形 26"/>
            <p:cNvSpPr/>
            <p:nvPr/>
          </p:nvSpPr>
          <p:spPr>
            <a:xfrm>
              <a:off x="4441069" y="5023674"/>
              <a:ext cx="790786"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Z score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31" name="Group 30"/>
          <p:cNvGrpSpPr/>
          <p:nvPr/>
        </p:nvGrpSpPr>
        <p:grpSpPr>
          <a:xfrm>
            <a:off x="5097925" y="4846007"/>
            <a:ext cx="1647897" cy="137472"/>
            <a:chOff x="4012969" y="4791823"/>
            <a:chExt cx="1647897" cy="137472"/>
          </a:xfrm>
        </p:grpSpPr>
        <p:cxnSp>
          <p:nvCxnSpPr>
            <p:cNvPr id="34" name="Straight Connector 33"/>
            <p:cNvCxnSpPr/>
            <p:nvPr/>
          </p:nvCxnSpPr>
          <p:spPr>
            <a:xfrm>
              <a:off x="4831154" y="4791823"/>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35" name="Left Bracket 34"/>
            <p:cNvSpPr/>
            <p:nvPr/>
          </p:nvSpPr>
          <p:spPr>
            <a:xfrm rot="5400000">
              <a:off x="4768338" y="4036766"/>
              <a:ext cx="137160" cy="1647897"/>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32" name="圆角矩形 5"/>
          <p:cNvSpPr/>
          <p:nvPr/>
        </p:nvSpPr>
        <p:spPr>
          <a:xfrm>
            <a:off x="5238282" y="1772574"/>
            <a:ext cx="138338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altLang="zh-CN" sz="1200" b="1" i="1" dirty="0">
                <a:solidFill>
                  <a:schemeClr val="tx1">
                    <a:lumMod val="65000"/>
                    <a:lumOff val="35000"/>
                  </a:schemeClr>
                </a:solidFill>
                <a:latin typeface="Microsoft Sans Serif" charset="0"/>
                <a:ea typeface="Microsoft Sans Serif" charset="0"/>
                <a:cs typeface="Microsoft Sans Serif" charset="0"/>
              </a:rPr>
              <a:t>in </a:t>
            </a:r>
            <a:r>
              <a:rPr lang="en-US" altLang="zh-CN" sz="1200" b="1" i="1" dirty="0" err="1">
                <a:solidFill>
                  <a:schemeClr val="tx1">
                    <a:lumMod val="65000"/>
                    <a:lumOff val="35000"/>
                  </a:schemeClr>
                </a:solidFill>
                <a:latin typeface="Microsoft Sans Serif" charset="0"/>
                <a:ea typeface="Microsoft Sans Serif" charset="0"/>
                <a:cs typeface="Microsoft Sans Serif" charset="0"/>
              </a:rPr>
              <a:t>silico</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lang="en-US" altLang="zh-CN" sz="1200" b="1" dirty="0" err="1">
                <a:solidFill>
                  <a:schemeClr val="tx1">
                    <a:lumMod val="65000"/>
                    <a:lumOff val="35000"/>
                  </a:schemeClr>
                </a:solidFill>
                <a:latin typeface="Microsoft Sans Serif" charset="0"/>
                <a:ea typeface="Microsoft Sans Serif" charset="0"/>
                <a:cs typeface="Microsoft Sans Serif" charset="0"/>
              </a:rPr>
              <a:t>polyploid</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kumimoji="1" lang="en-US" altLang="zh-CN" sz="1200" b="1" dirty="0">
                <a:solidFill>
                  <a:schemeClr val="tx1">
                    <a:lumMod val="65000"/>
                    <a:lumOff val="35000"/>
                  </a:schemeClr>
                </a:solidFill>
                <a:latin typeface="Microsoft Sans Serif" charset="0"/>
                <a:ea typeface="Microsoft Sans Serif" charset="0"/>
                <a:cs typeface="Microsoft Sans Serif" charset="0"/>
              </a:rPr>
              <a:t>ADs</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3" name="Left Bracket 32"/>
          <p:cNvSpPr/>
          <p:nvPr/>
        </p:nvSpPr>
        <p:spPr>
          <a:xfrm rot="5400000">
            <a:off x="5853294" y="3745883"/>
            <a:ext cx="137160" cy="1049819"/>
          </a:xfrm>
          <a:prstGeom prst="leftBracket">
            <a:avLst>
              <a:gd name="adj" fmla="val 0"/>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sp>
        <p:nvSpPr>
          <p:cNvPr id="54" name="TextBox 53"/>
          <p:cNvSpPr txBox="1"/>
          <p:nvPr/>
        </p:nvSpPr>
        <p:spPr>
          <a:xfrm>
            <a:off x="235527" y="152400"/>
            <a:ext cx="936667" cy="369332"/>
          </a:xfrm>
          <a:prstGeom prst="rect">
            <a:avLst/>
          </a:prstGeom>
          <a:noFill/>
        </p:spPr>
        <p:txBody>
          <a:bodyPr wrap="none" rtlCol="0">
            <a:spAutoFit/>
          </a:bodyPr>
          <a:lstStyle/>
          <a:p>
            <a:r>
              <a:rPr lang="en-US" dirty="0"/>
              <a:t>Figure 1</a:t>
            </a:r>
          </a:p>
        </p:txBody>
      </p:sp>
      <p:grpSp>
        <p:nvGrpSpPr>
          <p:cNvPr id="4" name="Group 3">
            <a:extLst>
              <a:ext uri="{FF2B5EF4-FFF2-40B4-BE49-F238E27FC236}">
                <a16:creationId xmlns:a16="http://schemas.microsoft.com/office/drawing/2014/main" id="{0459E383-5B70-964C-8DB4-E200E4E3D69F}"/>
              </a:ext>
            </a:extLst>
          </p:cNvPr>
          <p:cNvGrpSpPr/>
          <p:nvPr/>
        </p:nvGrpSpPr>
        <p:grpSpPr>
          <a:xfrm>
            <a:off x="4070229" y="2414019"/>
            <a:ext cx="3710936" cy="373601"/>
            <a:chOff x="4110869" y="2414019"/>
            <a:chExt cx="3710936" cy="373601"/>
          </a:xfrm>
        </p:grpSpPr>
        <p:sp>
          <p:nvSpPr>
            <p:cNvPr id="44" name="圆角矩形 13"/>
            <p:cNvSpPr/>
            <p:nvPr/>
          </p:nvSpPr>
          <p:spPr>
            <a:xfrm>
              <a:off x="5692017" y="2419231"/>
              <a:ext cx="73152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lIns="45720" rIns="45720"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Bowtie2-RSEM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5" name="圆角矩形 14"/>
            <p:cNvSpPr/>
            <p:nvPr/>
          </p:nvSpPr>
          <p:spPr>
            <a:xfrm>
              <a:off x="4901443" y="2419232"/>
              <a:ext cx="73152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lIns="45720" rIns="45720"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Bowtie2-HyLite</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6" name="圆角矩形 15"/>
            <p:cNvSpPr/>
            <p:nvPr/>
          </p:nvSpPr>
          <p:spPr>
            <a:xfrm>
              <a:off x="4110869" y="2419232"/>
              <a:ext cx="73152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lIns="45720" rIns="45720"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GSNAP-</a:t>
              </a: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PolyCat</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53" name="圆角矩形 13">
              <a:extLst>
                <a:ext uri="{FF2B5EF4-FFF2-40B4-BE49-F238E27FC236}">
                  <a16:creationId xmlns:a16="http://schemas.microsoft.com/office/drawing/2014/main" id="{DA76FB44-AAEE-5E45-9AA2-82765AF74302}"/>
                </a:ext>
              </a:extLst>
            </p:cNvPr>
            <p:cNvSpPr/>
            <p:nvPr/>
          </p:nvSpPr>
          <p:spPr>
            <a:xfrm>
              <a:off x="6482591" y="2420133"/>
              <a:ext cx="6400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lIns="45720" rIns="45720"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kallisto</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55" name="圆角矩形 13">
              <a:extLst>
                <a:ext uri="{FF2B5EF4-FFF2-40B4-BE49-F238E27FC236}">
                  <a16:creationId xmlns:a16="http://schemas.microsoft.com/office/drawing/2014/main" id="{9644AEBE-0FC8-3C47-A8EA-BE55D5A9C57D}"/>
                </a:ext>
              </a:extLst>
            </p:cNvPr>
            <p:cNvSpPr/>
            <p:nvPr/>
          </p:nvSpPr>
          <p:spPr>
            <a:xfrm>
              <a:off x="7181725" y="2414019"/>
              <a:ext cx="6400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lIns="45720" rIns="45720"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salmon</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5" name="Group 4">
            <a:extLst>
              <a:ext uri="{FF2B5EF4-FFF2-40B4-BE49-F238E27FC236}">
                <a16:creationId xmlns:a16="http://schemas.microsoft.com/office/drawing/2014/main" id="{B31106C6-C287-4248-9E91-52F7EBBB5A4B}"/>
              </a:ext>
            </a:extLst>
          </p:cNvPr>
          <p:cNvGrpSpPr/>
          <p:nvPr/>
        </p:nvGrpSpPr>
        <p:grpSpPr>
          <a:xfrm>
            <a:off x="4462700" y="2262866"/>
            <a:ext cx="3007276" cy="132259"/>
            <a:chOff x="4462700" y="2262866"/>
            <a:chExt cx="3007276" cy="132259"/>
          </a:xfrm>
        </p:grpSpPr>
        <p:cxnSp>
          <p:nvCxnSpPr>
            <p:cNvPr id="47" name="Straight Connector 46"/>
            <p:cNvCxnSpPr/>
            <p:nvPr/>
          </p:nvCxnSpPr>
          <p:spPr>
            <a:xfrm>
              <a:off x="6027296" y="2262866"/>
              <a:ext cx="0" cy="131959"/>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8" name="Left Bracket 47"/>
            <p:cNvSpPr/>
            <p:nvPr/>
          </p:nvSpPr>
          <p:spPr>
            <a:xfrm rot="5400000">
              <a:off x="5900358" y="825508"/>
              <a:ext cx="131959" cy="3007276"/>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b="1" dirty="0">
                  <a:solidFill>
                    <a:schemeClr val="tx1">
                      <a:lumMod val="65000"/>
                      <a:lumOff val="35000"/>
                    </a:schemeClr>
                  </a:solidFill>
                  <a:latin typeface="Microsoft Sans Serif" charset="0"/>
                  <a:ea typeface="Microsoft Sans Serif" charset="0"/>
                  <a:cs typeface="Microsoft Sans Serif" charset="0"/>
                </a:rPr>
                <a:t> </a:t>
              </a:r>
            </a:p>
          </p:txBody>
        </p:sp>
        <p:cxnSp>
          <p:nvCxnSpPr>
            <p:cNvPr id="56" name="Straight Connector 55">
              <a:extLst>
                <a:ext uri="{FF2B5EF4-FFF2-40B4-BE49-F238E27FC236}">
                  <a16:creationId xmlns:a16="http://schemas.microsoft.com/office/drawing/2014/main" id="{153B7317-BF07-234D-8F1B-54651873EEED}"/>
                </a:ext>
              </a:extLst>
            </p:cNvPr>
            <p:cNvCxnSpPr/>
            <p:nvPr/>
          </p:nvCxnSpPr>
          <p:spPr>
            <a:xfrm>
              <a:off x="6779136" y="2262866"/>
              <a:ext cx="0" cy="131959"/>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3E58F81B-9E53-9F4A-BEB9-A247E041A052}"/>
                </a:ext>
              </a:extLst>
            </p:cNvPr>
            <p:cNvCxnSpPr/>
            <p:nvPr/>
          </p:nvCxnSpPr>
          <p:spPr>
            <a:xfrm>
              <a:off x="5214496" y="2262866"/>
              <a:ext cx="0" cy="131959"/>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grpSp>
      <p:grpSp>
        <p:nvGrpSpPr>
          <p:cNvPr id="58" name="Group 57">
            <a:extLst>
              <a:ext uri="{FF2B5EF4-FFF2-40B4-BE49-F238E27FC236}">
                <a16:creationId xmlns:a16="http://schemas.microsoft.com/office/drawing/2014/main" id="{B87AD107-BAEB-3647-BA3D-4794F08C9BDD}"/>
              </a:ext>
            </a:extLst>
          </p:cNvPr>
          <p:cNvGrpSpPr/>
          <p:nvPr/>
        </p:nvGrpSpPr>
        <p:grpSpPr>
          <a:xfrm>
            <a:off x="5124746" y="3559671"/>
            <a:ext cx="3605110" cy="523541"/>
            <a:chOff x="5144290" y="2909523"/>
            <a:chExt cx="3605110" cy="523541"/>
          </a:xfrm>
        </p:grpSpPr>
        <p:sp>
          <p:nvSpPr>
            <p:cNvPr id="59" name="文本框 18">
              <a:extLst>
                <a:ext uri="{FF2B5EF4-FFF2-40B4-BE49-F238E27FC236}">
                  <a16:creationId xmlns:a16="http://schemas.microsoft.com/office/drawing/2014/main" id="{008C98F9-1344-644E-B062-3AEFE4054106}"/>
                </a:ext>
              </a:extLst>
            </p:cNvPr>
            <p:cNvSpPr txBox="1"/>
            <p:nvPr/>
          </p:nvSpPr>
          <p:spPr>
            <a:xfrm>
              <a:off x="7782469" y="3184145"/>
              <a:ext cx="966931" cy="246221"/>
            </a:xfrm>
            <a:prstGeom prst="rect">
              <a:avLst/>
            </a:prstGeom>
            <a:noFill/>
            <a:ln>
              <a:noFill/>
            </a:ln>
          </p:spPr>
          <p:txBody>
            <a:bodyPr wrap="none" rtlCol="0" anchor="b">
              <a:spAutoFit/>
            </a:bodyPr>
            <a:lstStyle/>
            <a:p>
              <a:r>
                <a:rPr kumimoji="1" lang="en-US" altLang="zh-CN" sz="1000" b="1" dirty="0">
                  <a:latin typeface="Microsoft Sans Serif" charset="0"/>
                  <a:ea typeface="Microsoft Sans Serif" charset="0"/>
                  <a:cs typeface="Microsoft Sans Serif" charset="0"/>
                </a:rPr>
                <a:t>Normalization</a:t>
              </a:r>
              <a:endParaRPr kumimoji="1" lang="zh-CN" altLang="en-US" sz="1000" b="1" dirty="0">
                <a:latin typeface="Microsoft Sans Serif" charset="0"/>
                <a:ea typeface="Microsoft Sans Serif" charset="0"/>
                <a:cs typeface="Microsoft Sans Serif" charset="0"/>
              </a:endParaRPr>
            </a:p>
          </p:txBody>
        </p:sp>
        <p:grpSp>
          <p:nvGrpSpPr>
            <p:cNvPr id="60" name="Group 59">
              <a:extLst>
                <a:ext uri="{FF2B5EF4-FFF2-40B4-BE49-F238E27FC236}">
                  <a16:creationId xmlns:a16="http://schemas.microsoft.com/office/drawing/2014/main" id="{7146AB22-1990-7F42-A669-89B21506B769}"/>
                </a:ext>
              </a:extLst>
            </p:cNvPr>
            <p:cNvGrpSpPr/>
            <p:nvPr/>
          </p:nvGrpSpPr>
          <p:grpSpPr>
            <a:xfrm>
              <a:off x="5144290" y="3065577"/>
              <a:ext cx="1676445" cy="367487"/>
              <a:chOff x="4059334" y="2917930"/>
              <a:chExt cx="1676445" cy="367487"/>
            </a:xfrm>
          </p:grpSpPr>
          <p:sp>
            <p:nvSpPr>
              <p:cNvPr id="62" name="圆角矩形 11">
                <a:extLst>
                  <a:ext uri="{FF2B5EF4-FFF2-40B4-BE49-F238E27FC236}">
                    <a16:creationId xmlns:a16="http://schemas.microsoft.com/office/drawing/2014/main" id="{C18B3433-E268-5748-8BAE-0C55949D9DD8}"/>
                  </a:ext>
                </a:extLst>
              </p:cNvPr>
              <p:cNvSpPr/>
              <p:nvPr/>
            </p:nvSpPr>
            <p:spPr>
              <a:xfrm>
                <a:off x="5025968" y="2917930"/>
                <a:ext cx="70981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Log2-RPKM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63" name="圆角矩形 12">
                <a:extLst>
                  <a:ext uri="{FF2B5EF4-FFF2-40B4-BE49-F238E27FC236}">
                    <a16:creationId xmlns:a16="http://schemas.microsoft.com/office/drawing/2014/main" id="{F394F34D-234B-8148-8267-97C82D9C126E}"/>
                  </a:ext>
                </a:extLst>
              </p:cNvPr>
              <p:cNvSpPr/>
              <p:nvPr/>
            </p:nvSpPr>
            <p:spPr>
              <a:xfrm>
                <a:off x="4059334" y="2917930"/>
                <a:ext cx="4953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rlog</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61" name="Left Bracket 60">
              <a:extLst>
                <a:ext uri="{FF2B5EF4-FFF2-40B4-BE49-F238E27FC236}">
                  <a16:creationId xmlns:a16="http://schemas.microsoft.com/office/drawing/2014/main" id="{86E050EA-A26E-4941-8B20-22E8348B587B}"/>
                </a:ext>
              </a:extLst>
            </p:cNvPr>
            <p:cNvSpPr/>
            <p:nvPr/>
          </p:nvSpPr>
          <p:spPr>
            <a:xfrm rot="5400000">
              <a:off x="5853294" y="2490308"/>
              <a:ext cx="137160" cy="97559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Tree>
    <p:extLst>
      <p:ext uri="{BB962C8B-B14F-4D97-AF65-F5344CB8AC3E}">
        <p14:creationId xmlns:p14="http://schemas.microsoft.com/office/powerpoint/2010/main" val="62765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7EE8B9-DF67-6E4D-B763-ABBD3940FF83}"/>
              </a:ext>
            </a:extLst>
          </p:cNvPr>
          <p:cNvPicPr>
            <a:picLocks noChangeAspect="1"/>
          </p:cNvPicPr>
          <p:nvPr/>
        </p:nvPicPr>
        <p:blipFill>
          <a:blip r:embed="rId2"/>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3D6AFF87-F39B-0447-883B-13B6F0071C87}"/>
              </a:ext>
            </a:extLst>
          </p:cNvPr>
          <p:cNvSpPr txBox="1"/>
          <p:nvPr/>
        </p:nvSpPr>
        <p:spPr>
          <a:xfrm>
            <a:off x="433953" y="464949"/>
            <a:ext cx="1060098" cy="369332"/>
          </a:xfrm>
          <a:prstGeom prst="rect">
            <a:avLst/>
          </a:prstGeom>
          <a:noFill/>
        </p:spPr>
        <p:txBody>
          <a:bodyPr wrap="none" rtlCol="0">
            <a:spAutoFit/>
          </a:bodyPr>
          <a:lstStyle/>
          <a:p>
            <a:r>
              <a:rPr lang="en-US" dirty="0"/>
              <a:t>Figure 4C</a:t>
            </a:r>
          </a:p>
        </p:txBody>
      </p:sp>
    </p:spTree>
    <p:extLst>
      <p:ext uri="{BB962C8B-B14F-4D97-AF65-F5344CB8AC3E}">
        <p14:creationId xmlns:p14="http://schemas.microsoft.com/office/powerpoint/2010/main" val="1491706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E01EAC-F5F7-6943-8D4D-91EBBE6E4CA7}"/>
              </a:ext>
            </a:extLst>
          </p:cNvPr>
          <p:cNvPicPr>
            <a:picLocks noChangeAspect="1"/>
          </p:cNvPicPr>
          <p:nvPr/>
        </p:nvPicPr>
        <p:blipFill>
          <a:blip r:embed="rId2"/>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3836738D-7425-FD48-9F00-8FF3D4D89D96}"/>
              </a:ext>
            </a:extLst>
          </p:cNvPr>
          <p:cNvSpPr txBox="1"/>
          <p:nvPr/>
        </p:nvSpPr>
        <p:spPr>
          <a:xfrm>
            <a:off x="433953" y="464949"/>
            <a:ext cx="1069716" cy="369332"/>
          </a:xfrm>
          <a:prstGeom prst="rect">
            <a:avLst/>
          </a:prstGeom>
          <a:noFill/>
        </p:spPr>
        <p:txBody>
          <a:bodyPr wrap="none" rtlCol="0">
            <a:spAutoFit/>
          </a:bodyPr>
          <a:lstStyle/>
          <a:p>
            <a:r>
              <a:rPr lang="en-US"/>
              <a:t>Figure 4D</a:t>
            </a:r>
            <a:endParaRPr lang="en-US" dirty="0"/>
          </a:p>
        </p:txBody>
      </p:sp>
    </p:spTree>
    <p:extLst>
      <p:ext uri="{BB962C8B-B14F-4D97-AF65-F5344CB8AC3E}">
        <p14:creationId xmlns:p14="http://schemas.microsoft.com/office/powerpoint/2010/main" val="104390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030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038343" y="285215"/>
            <a:ext cx="7352186"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a:latin typeface="Microsoft Sans Serif" charset="0"/>
                <a:ea typeface="Microsoft Sans Serif" charset="0"/>
                <a:cs typeface="Microsoft Sans Serif" charset="0"/>
              </a:rPr>
              <a:t>differential expression (DE) and co-expression (DC)</a:t>
            </a:r>
            <a:endParaRPr lang="zh-CN" altLang="en-US" sz="2400" b="1" dirty="0">
              <a:latin typeface="Microsoft Sans Serif" charset="0"/>
              <a:ea typeface="Microsoft Sans Serif" charset="0"/>
              <a:cs typeface="Microsoft Sans Serif" charset="0"/>
            </a:endParaRPr>
          </a:p>
        </p:txBody>
      </p:sp>
      <p:sp>
        <p:nvSpPr>
          <p:cNvPr id="7" name="矩形 6"/>
          <p:cNvSpPr/>
          <p:nvPr/>
        </p:nvSpPr>
        <p:spPr>
          <a:xfrm>
            <a:off x="2336458" y="1573181"/>
            <a:ext cx="3883367" cy="1077218"/>
          </a:xfrm>
          <a:prstGeom prst="rect">
            <a:avLst/>
          </a:prstGeom>
          <a:noFill/>
        </p:spPr>
        <p:txBody>
          <a:bodyPr wrap="square" rtlCol="0">
            <a:spAutoFit/>
          </a:bodyPr>
          <a:lstStyle/>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DE</a:t>
            </a:r>
            <a:r>
              <a:rPr lang="en-US" sz="1600" dirty="0">
                <a:solidFill>
                  <a:schemeClr val="bg1">
                    <a:lumMod val="65000"/>
                  </a:schemeClr>
                </a:solidFill>
                <a:latin typeface="Microsoft Sans Serif" charset="0"/>
                <a:ea typeface="Microsoft Sans Serif" charset="0"/>
                <a:cs typeface="Microsoft Sans Serif" charset="0"/>
              </a:rPr>
              <a:t> analysis of </a:t>
            </a:r>
            <a:r>
              <a:rPr lang="en-US" sz="1600" dirty="0">
                <a:solidFill>
                  <a:srgbClr val="43C2DE"/>
                </a:solidFill>
                <a:latin typeface="Microsoft Sans Serif" charset="0"/>
                <a:ea typeface="Microsoft Sans Serif" charset="0"/>
                <a:cs typeface="Microsoft Sans Serif" charset="0"/>
              </a:rPr>
              <a:t>At vs Dt </a:t>
            </a:r>
            <a:r>
              <a:rPr lang="en-US" sz="1600" dirty="0" err="1">
                <a:solidFill>
                  <a:schemeClr val="bg1">
                    <a:lumMod val="65000"/>
                  </a:schemeClr>
                </a:solidFill>
                <a:latin typeface="Microsoft Sans Serif" charset="0"/>
                <a:ea typeface="Microsoft Sans Serif" charset="0"/>
                <a:cs typeface="Microsoft Sans Serif" charset="0"/>
              </a:rPr>
              <a:t>homoeolog</a:t>
            </a:r>
            <a:r>
              <a:rPr lang="en-US" sz="1600" dirty="0">
                <a:solidFill>
                  <a:schemeClr val="bg1">
                    <a:lumMod val="65000"/>
                  </a:schemeClr>
                </a:solidFill>
                <a:latin typeface="Microsoft Sans Serif" charset="0"/>
                <a:ea typeface="Microsoft Sans Serif" charset="0"/>
                <a:cs typeface="Microsoft Sans Serif" charset="0"/>
              </a:rPr>
              <a:t> identified </a:t>
            </a:r>
            <a:r>
              <a:rPr lang="en-US" sz="1600" dirty="0">
                <a:solidFill>
                  <a:srgbClr val="43C2DE"/>
                </a:solidFill>
                <a:latin typeface="Microsoft Sans Serif" charset="0"/>
                <a:ea typeface="Microsoft Sans Serif" charset="0"/>
                <a:cs typeface="Microsoft Sans Serif" charset="0"/>
              </a:rPr>
              <a:t>fewer expression changes between </a:t>
            </a:r>
            <a:r>
              <a:rPr lang="en-US" sz="1600" dirty="0" err="1">
                <a:solidFill>
                  <a:srgbClr val="43C2DE"/>
                </a:solidFill>
                <a:latin typeface="Microsoft Sans Serif" charset="0"/>
                <a:ea typeface="Microsoft Sans Serif" charset="0"/>
                <a:cs typeface="Microsoft Sans Serif" charset="0"/>
              </a:rPr>
              <a:t>homoeologs</a:t>
            </a:r>
            <a:r>
              <a:rPr lang="en-US" sz="1600" dirty="0">
                <a:solidFill>
                  <a:schemeClr val="bg1">
                    <a:lumMod val="65000"/>
                  </a:schemeClr>
                </a:solidFill>
                <a:latin typeface="Microsoft Sans Serif" charset="0"/>
                <a:ea typeface="Microsoft Sans Serif" charset="0"/>
                <a:cs typeface="Microsoft Sans Serif" charset="0"/>
              </a:rPr>
              <a:t>, due to estimation error and loss of indistinguishable reads.</a:t>
            </a:r>
          </a:p>
        </p:txBody>
      </p:sp>
      <p:grpSp>
        <p:nvGrpSpPr>
          <p:cNvPr id="25" name="Group 24"/>
          <p:cNvGrpSpPr/>
          <p:nvPr/>
        </p:nvGrpSpPr>
        <p:grpSpPr>
          <a:xfrm>
            <a:off x="2344990" y="2639440"/>
            <a:ext cx="3408305" cy="3794507"/>
            <a:chOff x="4977624" y="2032911"/>
            <a:chExt cx="3408305" cy="3794507"/>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8035" b="7397"/>
            <a:stretch/>
          </p:blipFill>
          <p:spPr>
            <a:xfrm>
              <a:off x="5388821" y="2387580"/>
              <a:ext cx="2971206" cy="2364750"/>
            </a:xfrm>
            <a:prstGeom prst="rect">
              <a:avLst/>
            </a:prstGeom>
          </p:spPr>
        </p:pic>
        <p:sp>
          <p:nvSpPr>
            <p:cNvPr id="11" name="TextBox 10"/>
            <p:cNvSpPr txBox="1"/>
            <p:nvPr/>
          </p:nvSpPr>
          <p:spPr>
            <a:xfrm>
              <a:off x="5005383" y="235900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40</a:t>
              </a:r>
            </a:p>
          </p:txBody>
        </p:sp>
        <p:sp>
          <p:nvSpPr>
            <p:cNvPr id="12" name="TextBox 11"/>
            <p:cNvSpPr txBox="1"/>
            <p:nvPr/>
          </p:nvSpPr>
          <p:spPr>
            <a:xfrm>
              <a:off x="5005383" y="2915028"/>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35</a:t>
              </a:r>
            </a:p>
          </p:txBody>
        </p:sp>
        <p:sp>
          <p:nvSpPr>
            <p:cNvPr id="13" name="TextBox 12"/>
            <p:cNvSpPr txBox="1"/>
            <p:nvPr/>
          </p:nvSpPr>
          <p:spPr>
            <a:xfrm>
              <a:off x="5005383" y="347105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30</a:t>
              </a:r>
            </a:p>
          </p:txBody>
        </p:sp>
        <p:sp>
          <p:nvSpPr>
            <p:cNvPr id="14" name="TextBox 13"/>
            <p:cNvSpPr txBox="1"/>
            <p:nvPr/>
          </p:nvSpPr>
          <p:spPr>
            <a:xfrm>
              <a:off x="5005383" y="4027078"/>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25</a:t>
              </a:r>
            </a:p>
          </p:txBody>
        </p:sp>
        <p:sp>
          <p:nvSpPr>
            <p:cNvPr id="15" name="TextBox 14"/>
            <p:cNvSpPr txBox="1"/>
            <p:nvPr/>
          </p:nvSpPr>
          <p:spPr>
            <a:xfrm>
              <a:off x="5005383" y="4583103"/>
              <a:ext cx="383438"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icrosoft Sans Serif" charset="0"/>
                  <a:ea typeface="Microsoft Sans Serif" charset="0"/>
                  <a:cs typeface="Microsoft Sans Serif" charset="0"/>
                </a:rPr>
                <a:t>20</a:t>
              </a:r>
            </a:p>
          </p:txBody>
        </p:sp>
        <p:cxnSp>
          <p:nvCxnSpPr>
            <p:cNvPr id="17" name="Straight Connector 16"/>
            <p:cNvCxnSpPr/>
            <p:nvPr/>
          </p:nvCxnSpPr>
          <p:spPr>
            <a:xfrm>
              <a:off x="5399008" y="4752329"/>
              <a:ext cx="2898648"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730164" y="4780907"/>
              <a:ext cx="771366" cy="523220"/>
            </a:xfrm>
            <a:prstGeom prst="rect">
              <a:avLst/>
            </a:prstGeom>
            <a:no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True </a:t>
              </a:r>
            </a:p>
            <a:p>
              <a:pPr algn="ctr"/>
              <a:r>
                <a:rPr lang="en-US" sz="1400" b="1" dirty="0">
                  <a:solidFill>
                    <a:schemeClr val="bg1">
                      <a:lumMod val="50000"/>
                    </a:schemeClr>
                  </a:solidFill>
                  <a:latin typeface="Microsoft Sans Serif" charset="0"/>
                  <a:ea typeface="Microsoft Sans Serif" charset="0"/>
                  <a:cs typeface="Microsoft Sans Serif" charset="0"/>
                </a:rPr>
                <a:t>dataset</a:t>
              </a:r>
            </a:p>
          </p:txBody>
        </p:sp>
        <p:sp>
          <p:nvSpPr>
            <p:cNvPr id="19" name="TextBox 18"/>
            <p:cNvSpPr txBox="1"/>
            <p:nvPr/>
          </p:nvSpPr>
          <p:spPr>
            <a:xfrm>
              <a:off x="6970979" y="4780907"/>
              <a:ext cx="982961" cy="523220"/>
            </a:xfrm>
            <a:prstGeom prst="rect">
              <a:avLst/>
            </a:prstGeom>
            <a:no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Estimated</a:t>
              </a:r>
            </a:p>
            <a:p>
              <a:pPr algn="ctr"/>
              <a:r>
                <a:rPr lang="en-US" sz="1400" b="1" dirty="0">
                  <a:solidFill>
                    <a:schemeClr val="bg1">
                      <a:lumMod val="50000"/>
                    </a:schemeClr>
                  </a:solidFill>
                  <a:latin typeface="Microsoft Sans Serif" charset="0"/>
                  <a:ea typeface="Microsoft Sans Serif" charset="0"/>
                  <a:cs typeface="Microsoft Sans Serif" charset="0"/>
                </a:rPr>
                <a:t>dataset</a:t>
              </a:r>
            </a:p>
          </p:txBody>
        </p:sp>
        <p:sp>
          <p:nvSpPr>
            <p:cNvPr id="20" name="TextBox 19"/>
            <p:cNvSpPr txBox="1"/>
            <p:nvPr/>
          </p:nvSpPr>
          <p:spPr>
            <a:xfrm>
              <a:off x="6364155" y="2032911"/>
              <a:ext cx="838692" cy="400110"/>
            </a:xfrm>
            <a:prstGeom prst="rect">
              <a:avLst/>
            </a:prstGeom>
            <a:noFill/>
          </p:spPr>
          <p:txBody>
            <a:bodyPr wrap="none" rtlCol="0">
              <a:spAutoFit/>
            </a:bodyPr>
            <a:lstStyle/>
            <a:p>
              <a:pPr algn="ctr"/>
              <a:r>
                <a:rPr lang="en-US" sz="2000" b="1">
                  <a:solidFill>
                    <a:schemeClr val="tx1">
                      <a:lumMod val="65000"/>
                      <a:lumOff val="35000"/>
                    </a:schemeClr>
                  </a:solidFill>
                  <a:latin typeface="Microsoft Sans Serif" charset="0"/>
                  <a:ea typeface="Microsoft Sans Serif" charset="0"/>
                  <a:cs typeface="Microsoft Sans Serif" charset="0"/>
                </a:rPr>
                <a:t>% DE</a:t>
              </a:r>
              <a:endParaRPr lang="en-US" sz="2000" b="1" dirty="0">
                <a:solidFill>
                  <a:schemeClr val="tx1">
                    <a:lumMod val="65000"/>
                    <a:lumOff val="35000"/>
                  </a:schemeClr>
                </a:solidFill>
                <a:latin typeface="Microsoft Sans Serif" charset="0"/>
                <a:ea typeface="Microsoft Sans Serif" charset="0"/>
                <a:cs typeface="Microsoft Sans Serif" charset="0"/>
              </a:endParaRPr>
            </a:p>
          </p:txBody>
        </p:sp>
        <p:sp>
          <p:nvSpPr>
            <p:cNvPr id="22" name="Right Bracket 21"/>
            <p:cNvSpPr/>
            <p:nvPr/>
          </p:nvSpPr>
          <p:spPr>
            <a:xfrm rot="16200000">
              <a:off x="6692994" y="2247607"/>
              <a:ext cx="185738" cy="1356584"/>
            </a:xfrm>
            <a:prstGeom prst="rightBracket">
              <a:avLst/>
            </a:prstGeom>
            <a:ln w="22225">
              <a:solidFill>
                <a:schemeClr val="bg1">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p:cNvSpPr txBox="1"/>
            <p:nvPr/>
          </p:nvSpPr>
          <p:spPr>
            <a:xfrm>
              <a:off x="6585369" y="2631939"/>
              <a:ext cx="396263" cy="307777"/>
            </a:xfrm>
            <a:prstGeom prst="rect">
              <a:avLst/>
            </a:prstGeom>
            <a:noFill/>
          </p:spPr>
          <p:txBody>
            <a:bodyPr wrap="none" rtlCol="0">
              <a:spAutoFit/>
            </a:bodyPr>
            <a:lstStyle/>
            <a:p>
              <a:pPr algn="ctr"/>
              <a:r>
                <a:rPr lang="en-US" sz="1400" b="1">
                  <a:solidFill>
                    <a:schemeClr val="bg1">
                      <a:lumMod val="50000"/>
                    </a:schemeClr>
                  </a:solidFill>
                  <a:latin typeface="Microsoft Sans Serif" charset="0"/>
                  <a:ea typeface="Microsoft Sans Serif" charset="0"/>
                  <a:cs typeface="Microsoft Sans Serif" charset="0"/>
                </a:rPr>
                <a:t>***</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4" name="TextBox 23"/>
            <p:cNvSpPr txBox="1"/>
            <p:nvPr/>
          </p:nvSpPr>
          <p:spPr>
            <a:xfrm>
              <a:off x="4977624" y="5304198"/>
              <a:ext cx="3408305" cy="523220"/>
            </a:xfrm>
            <a:prstGeom prst="rect">
              <a:avLst/>
            </a:prstGeom>
            <a:noFill/>
          </p:spPr>
          <p:txBody>
            <a:bodyPr wrap="none" rtlCol="0">
              <a:spAutoFit/>
            </a:bodyPr>
            <a:lstStyle/>
            <a:p>
              <a:pPr algn="ctr"/>
              <a:r>
                <a:rPr lang="en-US" sz="1400" dirty="0">
                  <a:solidFill>
                    <a:schemeClr val="bg1">
                      <a:lumMod val="65000"/>
                    </a:schemeClr>
                  </a:solidFill>
                  <a:latin typeface="Microsoft Sans Serif" charset="0"/>
                  <a:ea typeface="Microsoft Sans Serif" charset="0"/>
                  <a:cs typeface="Microsoft Sans Serif" charset="0"/>
                </a:rPr>
                <a:t>*** ANOVA &amp; Tukey HSD test, </a:t>
              </a:r>
              <a:r>
                <a:rPr lang="en-US" sz="1400" i="1" dirty="0">
                  <a:solidFill>
                    <a:schemeClr val="bg1">
                      <a:lumMod val="65000"/>
                    </a:schemeClr>
                  </a:solidFill>
                  <a:latin typeface="Microsoft Sans Serif" charset="0"/>
                  <a:ea typeface="Microsoft Sans Serif" charset="0"/>
                  <a:cs typeface="Microsoft Sans Serif" charset="0"/>
                </a:rPr>
                <a:t>P</a:t>
              </a:r>
              <a:r>
                <a:rPr lang="en-US" sz="1400" dirty="0">
                  <a:solidFill>
                    <a:schemeClr val="bg1">
                      <a:lumMod val="65000"/>
                    </a:schemeClr>
                  </a:solidFill>
                  <a:latin typeface="Microsoft Sans Serif" charset="0"/>
                  <a:ea typeface="Microsoft Sans Serif" charset="0"/>
                  <a:cs typeface="Microsoft Sans Serif" charset="0"/>
                </a:rPr>
                <a:t> &lt; 0.001</a:t>
              </a:r>
            </a:p>
            <a:p>
              <a:pPr algn="ctr"/>
              <a:endParaRPr lang="en-US" sz="1400" dirty="0">
                <a:solidFill>
                  <a:schemeClr val="bg1">
                    <a:lumMod val="65000"/>
                  </a:schemeClr>
                </a:solidFill>
                <a:latin typeface="Microsoft Sans Serif" charset="0"/>
                <a:ea typeface="Microsoft Sans Serif" charset="0"/>
                <a:cs typeface="Microsoft Sans Serif" charset="0"/>
              </a:endParaRPr>
            </a:p>
          </p:txBody>
        </p:sp>
      </p:grpSp>
      <p:sp>
        <p:nvSpPr>
          <p:cNvPr id="27" name="TextBox 26"/>
          <p:cNvSpPr txBox="1"/>
          <p:nvPr/>
        </p:nvSpPr>
        <p:spPr>
          <a:xfrm>
            <a:off x="6778101" y="5403670"/>
            <a:ext cx="873957"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GSNAP-</a:t>
            </a:r>
          </a:p>
          <a:p>
            <a:r>
              <a:rPr lang="en-US" sz="1400" b="1" dirty="0" err="1">
                <a:solidFill>
                  <a:schemeClr val="bg1">
                    <a:lumMod val="50000"/>
                  </a:schemeClr>
                </a:solidFill>
                <a:latin typeface="Microsoft Sans Serif" charset="0"/>
                <a:ea typeface="Microsoft Sans Serif" charset="0"/>
                <a:cs typeface="Microsoft Sans Serif" charset="0"/>
              </a:rPr>
              <a:t>PolyCat</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8" name="TextBox 27"/>
          <p:cNvSpPr txBox="1"/>
          <p:nvPr/>
        </p:nvSpPr>
        <p:spPr>
          <a:xfrm>
            <a:off x="7749841" y="5403670"/>
            <a:ext cx="883575" cy="523220"/>
          </a:xfrm>
          <a:prstGeom prst="rect">
            <a:avLst/>
          </a:prstGeom>
          <a:noFill/>
        </p:spPr>
        <p:txBody>
          <a:bodyPr wrap="non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err="1">
                <a:solidFill>
                  <a:schemeClr val="bg1">
                    <a:lumMod val="50000"/>
                  </a:schemeClr>
                </a:solidFill>
                <a:latin typeface="Microsoft Sans Serif" charset="0"/>
                <a:ea typeface="Microsoft Sans Serif" charset="0"/>
                <a:cs typeface="Microsoft Sans Serif" charset="0"/>
              </a:rPr>
              <a:t>HyLiTE</a:t>
            </a: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29" name="TextBox 28"/>
          <p:cNvSpPr txBox="1"/>
          <p:nvPr/>
        </p:nvSpPr>
        <p:spPr>
          <a:xfrm>
            <a:off x="8731198" y="5403670"/>
            <a:ext cx="1124820" cy="523220"/>
          </a:xfrm>
          <a:prstGeom prst="rect">
            <a:avLst/>
          </a:prstGeom>
          <a:noFill/>
        </p:spPr>
        <p:txBody>
          <a:bodyPr wrap="square" rtlCol="0">
            <a:spAutoFit/>
          </a:bodyPr>
          <a:lstStyle/>
          <a:p>
            <a:r>
              <a:rPr lang="en-US" sz="1400" b="1" dirty="0">
                <a:solidFill>
                  <a:schemeClr val="bg1">
                    <a:lumMod val="50000"/>
                  </a:schemeClr>
                </a:solidFill>
                <a:latin typeface="Microsoft Sans Serif" charset="0"/>
                <a:ea typeface="Microsoft Sans Serif" charset="0"/>
                <a:cs typeface="Microsoft Sans Serif" charset="0"/>
              </a:rPr>
              <a:t>Bowtie2-</a:t>
            </a:r>
          </a:p>
          <a:p>
            <a:r>
              <a:rPr lang="en-US" sz="1400" b="1" dirty="0">
                <a:solidFill>
                  <a:schemeClr val="bg1">
                    <a:lumMod val="50000"/>
                  </a:schemeClr>
                </a:solidFill>
                <a:latin typeface="Microsoft Sans Serif" charset="0"/>
                <a:ea typeface="Microsoft Sans Serif" charset="0"/>
                <a:cs typeface="Microsoft Sans Serif" charset="0"/>
              </a:rPr>
              <a:t>RSEM</a:t>
            </a:r>
          </a:p>
        </p:txBody>
      </p:sp>
      <p:graphicFrame>
        <p:nvGraphicFramePr>
          <p:cNvPr id="30" name="Chart 29"/>
          <p:cNvGraphicFramePr>
            <a:graphicFrameLocks/>
          </p:cNvGraphicFramePr>
          <p:nvPr>
            <p:extLst/>
          </p:nvPr>
        </p:nvGraphicFramePr>
        <p:xfrm>
          <a:off x="6210529" y="2228846"/>
          <a:ext cx="3483328" cy="3337927"/>
        </p:xfrm>
        <a:graphic>
          <a:graphicData uri="http://schemas.openxmlformats.org/drawingml/2006/chart">
            <c:chart xmlns:c="http://schemas.openxmlformats.org/drawingml/2006/chart" xmlns:r="http://schemas.openxmlformats.org/officeDocument/2006/relationships" r:id="rId4"/>
          </a:graphicData>
        </a:graphic>
      </p:graphicFrame>
      <p:sp>
        <p:nvSpPr>
          <p:cNvPr id="26" name="矩形 6"/>
          <p:cNvSpPr/>
          <p:nvPr/>
        </p:nvSpPr>
        <p:spPr>
          <a:xfrm>
            <a:off x="6219825" y="1573181"/>
            <a:ext cx="3883367" cy="1077218"/>
          </a:xfrm>
          <a:prstGeom prst="rect">
            <a:avLst/>
          </a:prstGeom>
          <a:noFill/>
        </p:spPr>
        <p:txBody>
          <a:bodyPr wrap="square" rtlCol="0">
            <a:spAutoFit/>
          </a:bodyPr>
          <a:lstStyle/>
          <a:p>
            <a:pPr>
              <a:buClr>
                <a:srgbClr val="21B9DE"/>
              </a:buClr>
            </a:pPr>
            <a:r>
              <a:rPr lang="en-US" sz="1600" b="1" dirty="0">
                <a:solidFill>
                  <a:schemeClr val="bg1">
                    <a:lumMod val="65000"/>
                  </a:schemeClr>
                </a:solidFill>
                <a:latin typeface="Microsoft Sans Serif" charset="0"/>
                <a:ea typeface="Microsoft Sans Serif" charset="0"/>
                <a:cs typeface="Microsoft Sans Serif" charset="0"/>
              </a:rPr>
              <a:t>DC</a:t>
            </a:r>
            <a:r>
              <a:rPr lang="en-US" sz="1600" dirty="0">
                <a:solidFill>
                  <a:schemeClr val="bg1">
                    <a:lumMod val="65000"/>
                  </a:schemeClr>
                </a:solidFill>
                <a:latin typeface="Microsoft Sans Serif" charset="0"/>
                <a:ea typeface="Microsoft Sans Serif" charset="0"/>
                <a:cs typeface="Microsoft Sans Serif" charset="0"/>
              </a:rPr>
              <a:t> analysis detected </a:t>
            </a:r>
            <a:r>
              <a:rPr lang="en-US" sz="1600" dirty="0">
                <a:solidFill>
                  <a:srgbClr val="43C2DE"/>
                </a:solidFill>
                <a:latin typeface="Microsoft Sans Serif" charset="0"/>
                <a:ea typeface="Microsoft Sans Serif" charset="0"/>
                <a:cs typeface="Microsoft Sans Serif" charset="0"/>
              </a:rPr>
              <a:t>gain of correlation (GOC)</a:t>
            </a:r>
            <a:r>
              <a:rPr lang="en-US" sz="1600" dirty="0">
                <a:solidFill>
                  <a:schemeClr val="bg1">
                    <a:lumMod val="65000"/>
                  </a:schemeClr>
                </a:solidFill>
                <a:latin typeface="Microsoft Sans Serif" charset="0"/>
                <a:ea typeface="Microsoft Sans Serif" charset="0"/>
                <a:cs typeface="Microsoft Sans Serif" charset="0"/>
              </a:rPr>
              <a:t> in estimated datasets, reflecting </a:t>
            </a:r>
            <a:r>
              <a:rPr lang="en-US" sz="1600" dirty="0">
                <a:solidFill>
                  <a:srgbClr val="43C2DE"/>
                </a:solidFill>
                <a:latin typeface="Microsoft Sans Serif" charset="0"/>
                <a:ea typeface="Microsoft Sans Serif" charset="0"/>
                <a:cs typeface="Microsoft Sans Serif" charset="0"/>
              </a:rPr>
              <a:t>an artefactual increase of co-regulation </a:t>
            </a:r>
            <a:r>
              <a:rPr lang="en-US" sz="1600" dirty="0">
                <a:solidFill>
                  <a:schemeClr val="bg1">
                    <a:lumMod val="65000"/>
                  </a:schemeClr>
                </a:solidFill>
                <a:latin typeface="Microsoft Sans Serif" charset="0"/>
                <a:ea typeface="Microsoft Sans Serif" charset="0"/>
                <a:cs typeface="Microsoft Sans Serif" charset="0"/>
              </a:rPr>
              <a:t>of </a:t>
            </a:r>
            <a:r>
              <a:rPr lang="en-US" sz="1600" dirty="0" err="1">
                <a:solidFill>
                  <a:schemeClr val="bg1">
                    <a:lumMod val="65000"/>
                  </a:schemeClr>
                </a:solidFill>
                <a:latin typeface="Microsoft Sans Serif" charset="0"/>
                <a:ea typeface="Microsoft Sans Serif" charset="0"/>
                <a:cs typeface="Microsoft Sans Serif" charset="0"/>
              </a:rPr>
              <a:t>homoeologs</a:t>
            </a:r>
            <a:r>
              <a:rPr lang="en-US" sz="1600" dirty="0">
                <a:solidFill>
                  <a:schemeClr val="bg1">
                    <a:lumMod val="65000"/>
                  </a:schemeClr>
                </a:solidFill>
                <a:latin typeface="Microsoft Sans Serif" charset="0"/>
                <a:ea typeface="Microsoft Sans Serif" charset="0"/>
                <a:cs typeface="Microsoft Sans Serif" charset="0"/>
              </a:rPr>
              <a:t>. </a:t>
            </a:r>
          </a:p>
        </p:txBody>
      </p:sp>
      <p:grpSp>
        <p:nvGrpSpPr>
          <p:cNvPr id="2" name="Group 1"/>
          <p:cNvGrpSpPr/>
          <p:nvPr/>
        </p:nvGrpSpPr>
        <p:grpSpPr>
          <a:xfrm>
            <a:off x="2765128" y="6206035"/>
            <a:ext cx="2789867" cy="546100"/>
            <a:chOff x="1330775" y="6206035"/>
            <a:chExt cx="2789867" cy="546100"/>
          </a:xfrm>
        </p:grpSpPr>
        <p:pic>
          <p:nvPicPr>
            <p:cNvPr id="31" name="Picture 30"/>
            <p:cNvPicPr>
              <a:picLocks noChangeAspect="1"/>
            </p:cNvPicPr>
            <p:nvPr/>
          </p:nvPicPr>
          <p:blipFill>
            <a:blip r:embed="rId5"/>
            <a:stretch>
              <a:fillRect/>
            </a:stretch>
          </p:blipFill>
          <p:spPr>
            <a:xfrm>
              <a:off x="1330775" y="6206035"/>
              <a:ext cx="2768600" cy="546100"/>
            </a:xfrm>
            <a:prstGeom prst="rect">
              <a:avLst/>
            </a:prstGeom>
          </p:spPr>
        </p:pic>
        <p:sp>
          <p:nvSpPr>
            <p:cNvPr id="32" name="TextBox 31"/>
            <p:cNvSpPr txBox="1"/>
            <p:nvPr/>
          </p:nvSpPr>
          <p:spPr>
            <a:xfrm>
              <a:off x="1687044" y="6267974"/>
              <a:ext cx="556336"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GSNAP-</a:t>
              </a:r>
            </a:p>
            <a:p>
              <a:r>
                <a:rPr lang="en-US" dirty="0" err="1"/>
                <a:t>PolyCat</a:t>
              </a:r>
              <a:endParaRPr lang="en-US" dirty="0"/>
            </a:p>
          </p:txBody>
        </p:sp>
        <p:sp>
          <p:nvSpPr>
            <p:cNvPr id="33" name="TextBox 32"/>
            <p:cNvSpPr txBox="1"/>
            <p:nvPr/>
          </p:nvSpPr>
          <p:spPr>
            <a:xfrm>
              <a:off x="2590801" y="6267974"/>
              <a:ext cx="518165"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Bowtie2-</a:t>
              </a:r>
            </a:p>
            <a:p>
              <a:r>
                <a:rPr lang="en-US" dirty="0" err="1"/>
                <a:t>HyLiTE</a:t>
              </a:r>
              <a:endParaRPr lang="en-US" dirty="0"/>
            </a:p>
          </p:txBody>
        </p:sp>
        <p:sp>
          <p:nvSpPr>
            <p:cNvPr id="34" name="TextBox 33"/>
            <p:cNvSpPr txBox="1"/>
            <p:nvPr/>
          </p:nvSpPr>
          <p:spPr>
            <a:xfrm>
              <a:off x="3389122" y="6267974"/>
              <a:ext cx="731520" cy="400110"/>
            </a:xfrm>
            <a:prstGeom prst="rect">
              <a:avLst/>
            </a:prstGeom>
            <a:solidFill>
              <a:schemeClr val="bg1"/>
            </a:solidFill>
          </p:spPr>
          <p:txBody>
            <a:bodyPr wrap="square" lIns="0" rIns="0" rtlCol="0">
              <a:noAutofit/>
            </a:bodyPr>
            <a:lstStyle/>
            <a:p>
              <a:r>
                <a:rPr lang="en-US" sz="1000" b="1" dirty="0">
                  <a:solidFill>
                    <a:schemeClr val="bg1">
                      <a:lumMod val="50000"/>
                    </a:schemeClr>
                  </a:solidFill>
                  <a:latin typeface="Microsoft Sans Serif" charset="0"/>
                  <a:ea typeface="Microsoft Sans Serif" charset="0"/>
                  <a:cs typeface="Microsoft Sans Serif" charset="0"/>
                </a:rPr>
                <a:t>Bowtie2-</a:t>
              </a:r>
            </a:p>
            <a:p>
              <a:r>
                <a:rPr lang="en-US" sz="1000" b="1" dirty="0">
                  <a:solidFill>
                    <a:schemeClr val="bg1">
                      <a:lumMod val="50000"/>
                    </a:schemeClr>
                  </a:solidFill>
                  <a:latin typeface="Microsoft Sans Serif" charset="0"/>
                  <a:ea typeface="Microsoft Sans Serif" charset="0"/>
                  <a:cs typeface="Microsoft Sans Serif" charset="0"/>
                </a:rPr>
                <a:t>RSEM</a:t>
              </a:r>
            </a:p>
          </p:txBody>
        </p:sp>
      </p:grpSp>
    </p:spTree>
    <p:extLst>
      <p:ext uri="{BB962C8B-B14F-4D97-AF65-F5344CB8AC3E}">
        <p14:creationId xmlns:p14="http://schemas.microsoft.com/office/powerpoint/2010/main" val="573985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Graphic spid="30" grpId="0">
        <p:bldAsOne/>
      </p:bldGraphic>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2030784" y="342900"/>
            <a:ext cx="0" cy="731520"/>
          </a:xfrm>
          <a:prstGeom prst="line">
            <a:avLst/>
          </a:prstGeom>
          <a:ln w="50800">
            <a:solidFill>
              <a:srgbClr val="21B9DE"/>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038344" y="285215"/>
            <a:ext cx="2650198" cy="830997"/>
          </a:xfrm>
          <a:prstGeom prst="rect">
            <a:avLst/>
          </a:prstGeom>
        </p:spPr>
        <p:txBody>
          <a:bodyPr wrap="square">
            <a:spAutoFit/>
          </a:bodyPr>
          <a:lstStyle/>
          <a:p>
            <a:r>
              <a:rPr lang="en-US" sz="2400" b="1" dirty="0">
                <a:solidFill>
                  <a:srgbClr val="21B9DE"/>
                </a:solidFill>
                <a:latin typeface="Microsoft Sans Serif" charset="0"/>
                <a:ea typeface="Microsoft Sans Serif" charset="0"/>
                <a:cs typeface="Microsoft Sans Serif" charset="0"/>
              </a:rPr>
              <a:t>Results</a:t>
            </a:r>
          </a:p>
          <a:p>
            <a:r>
              <a:rPr lang="en-US" altLang="zh-CN" sz="2400" b="1" dirty="0">
                <a:latin typeface="Microsoft Sans Serif" charset="0"/>
                <a:ea typeface="Microsoft Sans Serif" charset="0"/>
                <a:cs typeface="Microsoft Sans Serif" charset="0"/>
              </a:rPr>
              <a:t>network topology</a:t>
            </a:r>
            <a:endParaRPr lang="zh-CN" altLang="en-US" sz="2400" b="1" dirty="0">
              <a:latin typeface="Microsoft Sans Serif" charset="0"/>
              <a:ea typeface="Microsoft Sans Serif" charset="0"/>
              <a:cs typeface="Microsoft Sans Serif" charset="0"/>
            </a:endParaRPr>
          </a:p>
        </p:txBody>
      </p:sp>
      <p:sp>
        <p:nvSpPr>
          <p:cNvPr id="6" name="矩形 6"/>
          <p:cNvSpPr/>
          <p:nvPr/>
        </p:nvSpPr>
        <p:spPr>
          <a:xfrm>
            <a:off x="2336458" y="1573182"/>
            <a:ext cx="7664681" cy="584775"/>
          </a:xfrm>
          <a:prstGeom prst="rect">
            <a:avLst/>
          </a:prstGeom>
          <a:noFill/>
        </p:spPr>
        <p:txBody>
          <a:bodyPr wrap="square" rtlCol="0">
            <a:spAutoFit/>
          </a:bodyPr>
          <a:lstStyle/>
          <a:p>
            <a:pPr>
              <a:buClr>
                <a:srgbClr val="21B9DE"/>
              </a:buClr>
            </a:pPr>
            <a:r>
              <a:rPr lang="en-US" sz="1600" dirty="0">
                <a:solidFill>
                  <a:schemeClr val="bg1">
                    <a:lumMod val="65000"/>
                  </a:schemeClr>
                </a:solidFill>
                <a:latin typeface="Microsoft Sans Serif" charset="0"/>
                <a:ea typeface="Microsoft Sans Serif" charset="0"/>
                <a:cs typeface="Microsoft Sans Serif" charset="0"/>
              </a:rPr>
              <a:t>The inference of </a:t>
            </a:r>
            <a:r>
              <a:rPr lang="en-US" sz="1600" b="1" dirty="0">
                <a:solidFill>
                  <a:schemeClr val="bg1">
                    <a:lumMod val="65000"/>
                  </a:schemeClr>
                </a:solidFill>
                <a:latin typeface="Microsoft Sans Serif" charset="0"/>
                <a:ea typeface="Microsoft Sans Serif" charset="0"/>
                <a:cs typeface="Microsoft Sans Serif" charset="0"/>
              </a:rPr>
              <a:t>node connectivity</a:t>
            </a:r>
            <a:r>
              <a:rPr lang="en-US" sz="1600" dirty="0">
                <a:solidFill>
                  <a:schemeClr val="bg1">
                    <a:lumMod val="65000"/>
                  </a:schemeClr>
                </a:solidFill>
                <a:latin typeface="Microsoft Sans Serif" charset="0"/>
                <a:ea typeface="Microsoft Sans Serif" charset="0"/>
                <a:cs typeface="Microsoft Sans Serif" charset="0"/>
              </a:rPr>
              <a:t> and </a:t>
            </a:r>
            <a:r>
              <a:rPr lang="en-US" sz="1600" b="1" dirty="0">
                <a:solidFill>
                  <a:schemeClr val="bg1">
                    <a:lumMod val="65000"/>
                  </a:schemeClr>
                </a:solidFill>
                <a:latin typeface="Microsoft Sans Serif" charset="0"/>
                <a:ea typeface="Microsoft Sans Serif" charset="0"/>
                <a:cs typeface="Microsoft Sans Serif" charset="0"/>
              </a:rPr>
              <a:t>functional connectivity</a:t>
            </a:r>
            <a:r>
              <a:rPr lang="en-US" sz="1600" dirty="0">
                <a:solidFill>
                  <a:schemeClr val="bg1">
                    <a:lumMod val="65000"/>
                  </a:schemeClr>
                </a:solidFill>
                <a:latin typeface="Microsoft Sans Serif" charset="0"/>
                <a:ea typeface="Microsoft Sans Serif" charset="0"/>
                <a:cs typeface="Microsoft Sans Serif" charset="0"/>
              </a:rPr>
              <a:t> is quite </a:t>
            </a:r>
            <a:r>
              <a:rPr lang="en-US" sz="1600" dirty="0">
                <a:solidFill>
                  <a:srgbClr val="43C2DE"/>
                </a:solidFill>
                <a:latin typeface="Microsoft Sans Serif" charset="0"/>
                <a:ea typeface="Microsoft Sans Serif" charset="0"/>
                <a:cs typeface="Microsoft Sans Serif" charset="0"/>
              </a:rPr>
              <a:t>robust</a:t>
            </a:r>
            <a:r>
              <a:rPr lang="en-US" sz="1600" dirty="0">
                <a:solidFill>
                  <a:schemeClr val="bg1">
                    <a:lumMod val="65000"/>
                  </a:schemeClr>
                </a:solidFill>
                <a:latin typeface="Microsoft Sans Serif" charset="0"/>
                <a:ea typeface="Microsoft Sans Serif" charset="0"/>
                <a:cs typeface="Microsoft Sans Serif" charset="0"/>
              </a:rPr>
              <a:t>, not significantly affected by </a:t>
            </a:r>
            <a:r>
              <a:rPr lang="en-US" sz="1600" dirty="0" err="1">
                <a:solidFill>
                  <a:schemeClr val="bg1">
                    <a:lumMod val="65000"/>
                  </a:schemeClr>
                </a:solidFill>
                <a:latin typeface="Microsoft Sans Serif" charset="0"/>
                <a:ea typeface="Microsoft Sans Serif" charset="0"/>
                <a:cs typeface="Microsoft Sans Serif" charset="0"/>
              </a:rPr>
              <a:t>homoeolog</a:t>
            </a:r>
            <a:r>
              <a:rPr lang="en-US" sz="1600" dirty="0">
                <a:solidFill>
                  <a:schemeClr val="bg1">
                    <a:lumMod val="65000"/>
                  </a:schemeClr>
                </a:solidFill>
                <a:latin typeface="Microsoft Sans Serif" charset="0"/>
                <a:ea typeface="Microsoft Sans Serif" charset="0"/>
                <a:cs typeface="Microsoft Sans Serif" charset="0"/>
              </a:rPr>
              <a:t>-specific read assignment.</a:t>
            </a:r>
          </a:p>
        </p:txBody>
      </p:sp>
      <p:grpSp>
        <p:nvGrpSpPr>
          <p:cNvPr id="10" name="Group 9"/>
          <p:cNvGrpSpPr/>
          <p:nvPr/>
        </p:nvGrpSpPr>
        <p:grpSpPr>
          <a:xfrm>
            <a:off x="6455968" y="2401649"/>
            <a:ext cx="3555259" cy="3679299"/>
            <a:chOff x="4931967" y="2401648"/>
            <a:chExt cx="3555259" cy="3679299"/>
          </a:xfrm>
        </p:grpSpPr>
        <p:pic>
          <p:nvPicPr>
            <p:cNvPr id="9" name="Picture 8"/>
            <p:cNvPicPr>
              <a:picLocks noChangeAspect="1"/>
            </p:cNvPicPr>
            <p:nvPr/>
          </p:nvPicPr>
          <p:blipFill rotWithShape="1">
            <a:blip r:embed="rId3"/>
            <a:srcRect r="20122" b="13701"/>
            <a:stretch/>
          </p:blipFill>
          <p:spPr>
            <a:xfrm>
              <a:off x="4931967" y="2569134"/>
              <a:ext cx="3411079" cy="3421002"/>
            </a:xfrm>
            <a:prstGeom prst="rect">
              <a:avLst/>
            </a:prstGeom>
          </p:spPr>
        </p:pic>
        <p:grpSp>
          <p:nvGrpSpPr>
            <p:cNvPr id="34" name="Group 33"/>
            <p:cNvGrpSpPr/>
            <p:nvPr/>
          </p:nvGrpSpPr>
          <p:grpSpPr>
            <a:xfrm>
              <a:off x="5276738" y="5336281"/>
              <a:ext cx="3210488" cy="744666"/>
              <a:chOff x="1174638" y="5336281"/>
              <a:chExt cx="3210488" cy="744666"/>
            </a:xfrm>
          </p:grpSpPr>
          <p:sp>
            <p:nvSpPr>
              <p:cNvPr id="35" name="TextBox 34"/>
              <p:cNvSpPr txBox="1"/>
              <p:nvPr/>
            </p:nvSpPr>
            <p:spPr>
              <a:xfrm>
                <a:off x="1232324" y="5342283"/>
                <a:ext cx="731290" cy="523220"/>
              </a:xfrm>
              <a:prstGeom prst="rect">
                <a:avLst/>
              </a:prstGeom>
              <a:solidFill>
                <a:schemeClr val="bg1"/>
              </a:solidFill>
            </p:spPr>
            <p:txBody>
              <a:bodyPr wrap="none" rtlCol="0">
                <a:spAutoFit/>
              </a:bodyPr>
              <a:lstStyle/>
              <a:p>
                <a:pPr algn="ctr"/>
                <a:r>
                  <a:rPr lang="en-US" sz="1400" b="1" dirty="0" err="1">
                    <a:solidFill>
                      <a:schemeClr val="bg1">
                        <a:lumMod val="50000"/>
                      </a:schemeClr>
                    </a:solidFill>
                    <a:latin typeface="Microsoft Sans Serif" charset="0"/>
                    <a:ea typeface="Microsoft Sans Serif" charset="0"/>
                    <a:cs typeface="Microsoft Sans Serif" charset="0"/>
                  </a:rPr>
                  <a:t>Zscore</a:t>
                </a:r>
                <a:endParaRPr lang="en-US" sz="1400" b="1" dirty="0">
                  <a:solidFill>
                    <a:schemeClr val="bg1">
                      <a:lumMod val="50000"/>
                    </a:schemeClr>
                  </a:solidFill>
                  <a:latin typeface="Microsoft Sans Serif" charset="0"/>
                  <a:ea typeface="Microsoft Sans Serif" charset="0"/>
                  <a:cs typeface="Microsoft Sans Serif" charset="0"/>
                </a:endParaRPr>
              </a:p>
              <a:p>
                <a:pPr algn="ctr"/>
                <a:r>
                  <a:rPr lang="en-US" sz="1400" b="1" dirty="0">
                    <a:solidFill>
                      <a:schemeClr val="bg1">
                        <a:lumMod val="50000"/>
                      </a:schemeClr>
                    </a:solidFill>
                    <a:latin typeface="Microsoft Sans Serif" charset="0"/>
                    <a:ea typeface="Microsoft Sans Serif" charset="0"/>
                    <a:cs typeface="Microsoft Sans Serif" charset="0"/>
                  </a:rPr>
                  <a:t>&gt;2</a:t>
                </a:r>
              </a:p>
            </p:txBody>
          </p:sp>
          <p:sp>
            <p:nvSpPr>
              <p:cNvPr id="36" name="TextBox 35"/>
              <p:cNvSpPr txBox="1"/>
              <p:nvPr/>
            </p:nvSpPr>
            <p:spPr>
              <a:xfrm>
                <a:off x="1999285" y="5342283"/>
                <a:ext cx="824756" cy="738664"/>
              </a:xfrm>
              <a:prstGeom prst="rect">
                <a:avLst/>
              </a:prstGeom>
              <a:solidFill>
                <a:schemeClr val="bg1"/>
              </a:solidFill>
            </p:spPr>
            <p:txBody>
              <a:bodyPr wrap="squar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Rank</a:t>
                </a:r>
              </a:p>
              <a:p>
                <a:pPr algn="ctr"/>
                <a:r>
                  <a:rPr lang="en-US" sz="1400" b="1" dirty="0">
                    <a:solidFill>
                      <a:schemeClr val="bg1">
                        <a:lumMod val="50000"/>
                      </a:schemeClr>
                    </a:solidFill>
                    <a:latin typeface="Microsoft Sans Serif" charset="0"/>
                    <a:ea typeface="Microsoft Sans Serif" charset="0"/>
                    <a:cs typeface="Microsoft Sans Serif" charset="0"/>
                  </a:rPr>
                  <a:t>&gt;99%</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37" name="TextBox 36"/>
              <p:cNvSpPr txBox="1"/>
              <p:nvPr/>
            </p:nvSpPr>
            <p:spPr>
              <a:xfrm>
                <a:off x="2740288" y="5342283"/>
                <a:ext cx="873957" cy="738664"/>
              </a:xfrm>
              <a:prstGeom prst="rect">
                <a:avLst/>
              </a:prstGeom>
              <a:solidFill>
                <a:schemeClr val="bg1"/>
              </a:solid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WGCNA</a:t>
                </a:r>
              </a:p>
              <a:p>
                <a:pPr algn="ctr"/>
                <a:r>
                  <a:rPr lang="en-US" sz="1400" b="1" dirty="0">
                    <a:solidFill>
                      <a:schemeClr val="bg1">
                        <a:lumMod val="50000"/>
                      </a:schemeClr>
                    </a:solidFill>
                    <a:latin typeface="Microsoft Sans Serif" charset="0"/>
                    <a:ea typeface="Microsoft Sans Serif" charset="0"/>
                    <a:cs typeface="Microsoft Sans Serif" charset="0"/>
                  </a:rPr>
                  <a:t>b=12</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sp>
            <p:nvSpPr>
              <p:cNvPr id="38" name="TextBox 37"/>
              <p:cNvSpPr txBox="1"/>
              <p:nvPr/>
            </p:nvSpPr>
            <p:spPr>
              <a:xfrm>
                <a:off x="3511169" y="5342283"/>
                <a:ext cx="873957" cy="738664"/>
              </a:xfrm>
              <a:prstGeom prst="rect">
                <a:avLst/>
              </a:prstGeom>
              <a:solidFill>
                <a:schemeClr val="bg1"/>
              </a:solidFill>
            </p:spPr>
            <p:txBody>
              <a:bodyPr wrap="none" rtlCol="0">
                <a:spAutoFit/>
              </a:bodyPr>
              <a:lstStyle/>
              <a:p>
                <a:pPr algn="ctr"/>
                <a:r>
                  <a:rPr lang="en-US" sz="1400" b="1" dirty="0">
                    <a:solidFill>
                      <a:schemeClr val="bg1">
                        <a:lumMod val="50000"/>
                      </a:schemeClr>
                    </a:solidFill>
                    <a:latin typeface="Microsoft Sans Serif" charset="0"/>
                    <a:ea typeface="Microsoft Sans Serif" charset="0"/>
                    <a:cs typeface="Microsoft Sans Serif" charset="0"/>
                  </a:rPr>
                  <a:t>WGCNA</a:t>
                </a:r>
              </a:p>
              <a:p>
                <a:pPr algn="ctr"/>
                <a:r>
                  <a:rPr lang="en-US" sz="1400" b="1" dirty="0">
                    <a:solidFill>
                      <a:schemeClr val="bg1">
                        <a:lumMod val="50000"/>
                      </a:schemeClr>
                    </a:solidFill>
                    <a:latin typeface="Microsoft Sans Serif" charset="0"/>
                    <a:ea typeface="Microsoft Sans Serif" charset="0"/>
                    <a:cs typeface="Microsoft Sans Serif" charset="0"/>
                  </a:rPr>
                  <a:t>b=24</a:t>
                </a:r>
              </a:p>
              <a:p>
                <a:pPr algn="ctr"/>
                <a:endParaRPr lang="en-US" sz="1400" b="1" dirty="0">
                  <a:solidFill>
                    <a:schemeClr val="bg1">
                      <a:lumMod val="50000"/>
                    </a:schemeClr>
                  </a:solidFill>
                  <a:latin typeface="Microsoft Sans Serif" charset="0"/>
                  <a:ea typeface="Microsoft Sans Serif" charset="0"/>
                  <a:cs typeface="Microsoft Sans Serif" charset="0"/>
                </a:endParaRPr>
              </a:p>
            </p:txBody>
          </p:sp>
          <p:cxnSp>
            <p:nvCxnSpPr>
              <p:cNvPr id="39" name="Straight Connector 38"/>
              <p:cNvCxnSpPr/>
              <p:nvPr/>
            </p:nvCxnSpPr>
            <p:spPr>
              <a:xfrm>
                <a:off x="1174638" y="5336281"/>
                <a:ext cx="3200400" cy="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270500" y="2401648"/>
              <a:ext cx="2845609" cy="400110"/>
            </a:xfrm>
            <a:prstGeom prst="rect">
              <a:avLst/>
            </a:prstGeom>
            <a:solidFill>
              <a:schemeClr val="bg1"/>
            </a:solidFill>
          </p:spPr>
          <p:txBody>
            <a:bodyPr wrap="square" rtlCol="0">
              <a:spAutoFit/>
            </a:bodyPr>
            <a:lstStyle/>
            <a:p>
              <a:pPr algn="ctr"/>
              <a:r>
                <a:rPr lang="en-US" sz="2000" b="1" dirty="0">
                  <a:solidFill>
                    <a:schemeClr val="tx1">
                      <a:lumMod val="65000"/>
                      <a:lumOff val="35000"/>
                    </a:schemeClr>
                  </a:solidFill>
                  <a:latin typeface="Microsoft Sans Serif" charset="0"/>
                  <a:ea typeface="Microsoft Sans Serif" charset="0"/>
                  <a:cs typeface="Microsoft Sans Serif" charset="0"/>
                </a:rPr>
                <a:t>FC of KEGG and GO</a:t>
              </a:r>
              <a:endParaRPr lang="en-US" sz="2000" b="1" i="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29" name="Group 28"/>
          <p:cNvGrpSpPr/>
          <p:nvPr/>
        </p:nvGrpSpPr>
        <p:grpSpPr>
          <a:xfrm>
            <a:off x="7211272" y="6001775"/>
            <a:ext cx="2789867" cy="546100"/>
            <a:chOff x="1330775" y="6206035"/>
            <a:chExt cx="2789867" cy="546100"/>
          </a:xfrm>
        </p:grpSpPr>
        <p:pic>
          <p:nvPicPr>
            <p:cNvPr id="30" name="Picture 29"/>
            <p:cNvPicPr>
              <a:picLocks noChangeAspect="1"/>
            </p:cNvPicPr>
            <p:nvPr/>
          </p:nvPicPr>
          <p:blipFill>
            <a:blip r:embed="rId4"/>
            <a:stretch>
              <a:fillRect/>
            </a:stretch>
          </p:blipFill>
          <p:spPr>
            <a:xfrm>
              <a:off x="1330775" y="6206035"/>
              <a:ext cx="2768600" cy="546100"/>
            </a:xfrm>
            <a:prstGeom prst="rect">
              <a:avLst/>
            </a:prstGeom>
          </p:spPr>
        </p:pic>
        <p:sp>
          <p:nvSpPr>
            <p:cNvPr id="31" name="TextBox 30"/>
            <p:cNvSpPr txBox="1"/>
            <p:nvPr/>
          </p:nvSpPr>
          <p:spPr>
            <a:xfrm>
              <a:off x="1696009" y="6267974"/>
              <a:ext cx="556336"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GSNAP-</a:t>
              </a:r>
            </a:p>
            <a:p>
              <a:r>
                <a:rPr lang="en-US" dirty="0" err="1"/>
                <a:t>PolyCat</a:t>
              </a:r>
              <a:endParaRPr lang="en-US" dirty="0"/>
            </a:p>
          </p:txBody>
        </p:sp>
        <p:sp>
          <p:nvSpPr>
            <p:cNvPr id="32" name="TextBox 31"/>
            <p:cNvSpPr txBox="1"/>
            <p:nvPr/>
          </p:nvSpPr>
          <p:spPr>
            <a:xfrm>
              <a:off x="2590801" y="6267974"/>
              <a:ext cx="518165" cy="400110"/>
            </a:xfrm>
            <a:prstGeom prst="rect">
              <a:avLst/>
            </a:prstGeom>
            <a:solidFill>
              <a:schemeClr val="bg1"/>
            </a:solidFill>
          </p:spPr>
          <p:txBody>
            <a:bodyPr wrap="square" lIns="0" rIns="0" rtlCol="0">
              <a:noAutofit/>
            </a:bodyPr>
            <a:lstStyle>
              <a:defPPr>
                <a:defRPr lang="zh-CN"/>
              </a:defPPr>
              <a:lvl1pPr>
                <a:defRPr sz="1000" b="1">
                  <a:solidFill>
                    <a:schemeClr val="bg1">
                      <a:lumMod val="50000"/>
                    </a:schemeClr>
                  </a:solidFill>
                  <a:latin typeface="Microsoft Sans Serif" charset="0"/>
                  <a:ea typeface="Microsoft Sans Serif" charset="0"/>
                  <a:cs typeface="Microsoft Sans Serif" charset="0"/>
                </a:defRPr>
              </a:lvl1pPr>
            </a:lstStyle>
            <a:p>
              <a:r>
                <a:rPr lang="en-US" dirty="0"/>
                <a:t>Bowtie2-</a:t>
              </a:r>
            </a:p>
            <a:p>
              <a:r>
                <a:rPr lang="en-US" dirty="0" err="1"/>
                <a:t>HyLiTE</a:t>
              </a:r>
              <a:endParaRPr lang="en-US" dirty="0"/>
            </a:p>
          </p:txBody>
        </p:sp>
        <p:sp>
          <p:nvSpPr>
            <p:cNvPr id="33" name="TextBox 32"/>
            <p:cNvSpPr txBox="1"/>
            <p:nvPr/>
          </p:nvSpPr>
          <p:spPr>
            <a:xfrm>
              <a:off x="3389122" y="6267974"/>
              <a:ext cx="731520" cy="400110"/>
            </a:xfrm>
            <a:prstGeom prst="rect">
              <a:avLst/>
            </a:prstGeom>
            <a:solidFill>
              <a:schemeClr val="bg1"/>
            </a:solidFill>
          </p:spPr>
          <p:txBody>
            <a:bodyPr wrap="square" lIns="0" rIns="0" rtlCol="0">
              <a:noAutofit/>
            </a:bodyPr>
            <a:lstStyle/>
            <a:p>
              <a:r>
                <a:rPr lang="en-US" sz="1000" b="1" dirty="0">
                  <a:solidFill>
                    <a:schemeClr val="bg1">
                      <a:lumMod val="50000"/>
                    </a:schemeClr>
                  </a:solidFill>
                  <a:latin typeface="Microsoft Sans Serif" charset="0"/>
                  <a:ea typeface="Microsoft Sans Serif" charset="0"/>
                  <a:cs typeface="Microsoft Sans Serif" charset="0"/>
                </a:rPr>
                <a:t>Bowtie2-</a:t>
              </a:r>
            </a:p>
            <a:p>
              <a:r>
                <a:rPr lang="en-US" sz="1000" b="1" dirty="0">
                  <a:solidFill>
                    <a:schemeClr val="bg1">
                      <a:lumMod val="50000"/>
                    </a:schemeClr>
                  </a:solidFill>
                  <a:latin typeface="Microsoft Sans Serif" charset="0"/>
                  <a:ea typeface="Microsoft Sans Serif" charset="0"/>
                  <a:cs typeface="Microsoft Sans Serif" charset="0"/>
                </a:rPr>
                <a:t>RSEM</a:t>
              </a:r>
            </a:p>
          </p:txBody>
        </p:sp>
      </p:grpSp>
      <p:sp>
        <p:nvSpPr>
          <p:cNvPr id="11" name="Rounded Rectangle 10"/>
          <p:cNvSpPr/>
          <p:nvPr/>
        </p:nvSpPr>
        <p:spPr>
          <a:xfrm>
            <a:off x="2438401" y="2401648"/>
            <a:ext cx="3883475" cy="3084752"/>
          </a:xfrm>
          <a:prstGeom prst="roundRect">
            <a:avLst/>
          </a:prstGeom>
          <a:noFill/>
          <a:ln w="28575">
            <a:solidFill>
              <a:srgbClr val="43C2DE"/>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lumMod val="50000"/>
                    <a:lumOff val="50000"/>
                  </a:schemeClr>
                </a:solidFill>
              </a:rPr>
              <a:t>Measurement of network topology</a:t>
            </a:r>
          </a:p>
          <a:p>
            <a:endParaRPr lang="en-US" b="1" dirty="0">
              <a:solidFill>
                <a:srgbClr val="43C2DE"/>
              </a:solidFill>
            </a:endParaRPr>
          </a:p>
          <a:p>
            <a:pPr>
              <a:buClr>
                <a:srgbClr val="21B9DE"/>
              </a:buClr>
            </a:pPr>
            <a:r>
              <a:rPr lang="en-US" sz="1400" b="1" dirty="0">
                <a:solidFill>
                  <a:schemeClr val="tx1">
                    <a:lumMod val="50000"/>
                    <a:lumOff val="50000"/>
                  </a:schemeClr>
                </a:solidFill>
                <a:latin typeface="Microsoft Sans Serif" charset="0"/>
                <a:ea typeface="Microsoft Sans Serif" charset="0"/>
                <a:cs typeface="Microsoft Sans Serif" charset="0"/>
              </a:rPr>
              <a:t>Node connectivity (</a:t>
            </a:r>
            <a:r>
              <a:rPr lang="en-US" sz="1400" b="1" i="1" dirty="0">
                <a:solidFill>
                  <a:schemeClr val="tx1">
                    <a:lumMod val="50000"/>
                    <a:lumOff val="50000"/>
                  </a:schemeClr>
                </a:solidFill>
                <a:latin typeface="Microsoft Sans Serif" charset="0"/>
                <a:ea typeface="Microsoft Sans Serif" charset="0"/>
                <a:cs typeface="Microsoft Sans Serif" charset="0"/>
              </a:rPr>
              <a:t>k</a:t>
            </a:r>
            <a:r>
              <a:rPr lang="en-US" sz="1400" b="1" dirty="0">
                <a:solidFill>
                  <a:schemeClr val="tx1">
                    <a:lumMod val="50000"/>
                    <a:lumOff val="50000"/>
                  </a:schemeClr>
                </a:solidFill>
                <a:latin typeface="Microsoft Sans Serif" charset="0"/>
                <a:ea typeface="Microsoft Sans Serif" charset="0"/>
                <a:cs typeface="Microsoft Sans Serif" charset="0"/>
              </a:rPr>
              <a:t>) </a:t>
            </a:r>
            <a:r>
              <a:rPr lang="mr-IN" sz="1400" b="1" dirty="0">
                <a:solidFill>
                  <a:schemeClr val="tx1">
                    <a:lumMod val="50000"/>
                    <a:lumOff val="50000"/>
                  </a:schemeClr>
                </a:solidFill>
                <a:latin typeface="Microsoft Sans Serif" charset="0"/>
                <a:ea typeface="Microsoft Sans Serif" charset="0"/>
                <a:cs typeface="Microsoft Sans Serif" charset="0"/>
              </a:rPr>
              <a:t>–</a:t>
            </a:r>
            <a:r>
              <a:rPr lang="en-US" sz="1400" b="1" dirty="0">
                <a:solidFill>
                  <a:schemeClr val="tx1">
                    <a:lumMod val="50000"/>
                    <a:lumOff val="50000"/>
                  </a:schemeClr>
                </a:solidFill>
                <a:latin typeface="Microsoft Sans Serif" charset="0"/>
                <a:ea typeface="Microsoft Sans Serif" charset="0"/>
                <a:cs typeface="Microsoft Sans Serif" charset="0"/>
              </a:rPr>
              <a:t> </a:t>
            </a:r>
            <a:r>
              <a:rPr lang="en-US" sz="1400" dirty="0">
                <a:solidFill>
                  <a:schemeClr val="tx1">
                    <a:lumMod val="50000"/>
                    <a:lumOff val="50000"/>
                  </a:schemeClr>
                </a:solidFill>
                <a:latin typeface="Microsoft Sans Serif" charset="0"/>
                <a:ea typeface="Microsoft Sans Serif" charset="0"/>
                <a:cs typeface="Microsoft Sans Serif" charset="0"/>
              </a:rPr>
              <a:t>the amount of connections to a given node in network.</a:t>
            </a:r>
            <a:endParaRPr lang="en-US" sz="1400" b="1"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endParaRPr lang="en-US" sz="1400" b="1"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r>
              <a:rPr lang="en-US" sz="1400" b="1" dirty="0">
                <a:solidFill>
                  <a:schemeClr val="tx1">
                    <a:lumMod val="50000"/>
                    <a:lumOff val="50000"/>
                  </a:schemeClr>
                </a:solidFill>
                <a:latin typeface="Microsoft Sans Serif" charset="0"/>
                <a:ea typeface="Microsoft Sans Serif" charset="0"/>
                <a:cs typeface="Microsoft Sans Serif" charset="0"/>
              </a:rPr>
              <a:t>Functional connectivity (FC) -  </a:t>
            </a:r>
            <a:r>
              <a:rPr lang="en-US" sz="1400" dirty="0">
                <a:solidFill>
                  <a:schemeClr val="tx1">
                    <a:lumMod val="50000"/>
                    <a:lumOff val="50000"/>
                  </a:schemeClr>
                </a:solidFill>
                <a:latin typeface="Microsoft Sans Serif" charset="0"/>
                <a:ea typeface="Microsoft Sans Serif" charset="0"/>
                <a:cs typeface="Microsoft Sans Serif" charset="0"/>
              </a:rPr>
              <a:t>the degree to which genes of similar functions are preferentially connected in network. </a:t>
            </a:r>
          </a:p>
          <a:p>
            <a:pPr>
              <a:buClr>
                <a:srgbClr val="21B9DE"/>
              </a:buClr>
            </a:pPr>
            <a:endParaRPr lang="en-US" sz="1400" dirty="0">
              <a:solidFill>
                <a:schemeClr val="tx1">
                  <a:lumMod val="50000"/>
                  <a:lumOff val="50000"/>
                </a:schemeClr>
              </a:solidFill>
              <a:latin typeface="Microsoft Sans Serif" charset="0"/>
              <a:ea typeface="Microsoft Sans Serif" charset="0"/>
              <a:cs typeface="Microsoft Sans Serif" charset="0"/>
            </a:endParaRPr>
          </a:p>
          <a:p>
            <a:pPr>
              <a:buClr>
                <a:srgbClr val="21B9DE"/>
              </a:buClr>
            </a:pPr>
            <a:r>
              <a:rPr lang="en-US" sz="1400" dirty="0">
                <a:solidFill>
                  <a:schemeClr val="tx1">
                    <a:lumMod val="50000"/>
                    <a:lumOff val="50000"/>
                  </a:schemeClr>
                </a:solidFill>
                <a:latin typeface="Microsoft Sans Serif" charset="0"/>
                <a:ea typeface="Microsoft Sans Serif" charset="0"/>
                <a:cs typeface="Microsoft Sans Serif" charset="0"/>
              </a:rPr>
              <a:t>According to “Guilt-by-Association” principle, </a:t>
            </a:r>
            <a:r>
              <a:rPr lang="en-US" sz="1400" u="sng" dirty="0">
                <a:solidFill>
                  <a:schemeClr val="tx1">
                    <a:lumMod val="50000"/>
                    <a:lumOff val="50000"/>
                  </a:schemeClr>
                </a:solidFill>
                <a:latin typeface="Microsoft Sans Serif" charset="0"/>
                <a:ea typeface="Microsoft Sans Serif" charset="0"/>
                <a:cs typeface="Microsoft Sans Serif" charset="0"/>
              </a:rPr>
              <a:t>higher FC suggests more reasonable network topology</a:t>
            </a:r>
            <a:r>
              <a:rPr lang="en-US" sz="1400" dirty="0">
                <a:solidFill>
                  <a:schemeClr val="tx1">
                    <a:lumMod val="50000"/>
                    <a:lumOff val="50000"/>
                  </a:schemeClr>
                </a:solidFill>
                <a:latin typeface="Microsoft Sans Serif" charset="0"/>
                <a:ea typeface="Microsoft Sans Serif" charset="0"/>
                <a:cs typeface="Microsoft Sans Serif" charset="0"/>
              </a:rPr>
              <a:t>.</a:t>
            </a:r>
          </a:p>
        </p:txBody>
      </p:sp>
      <p:sp>
        <p:nvSpPr>
          <p:cNvPr id="15" name="TextBox 14"/>
          <p:cNvSpPr txBox="1"/>
          <p:nvPr/>
        </p:nvSpPr>
        <p:spPr>
          <a:xfrm>
            <a:off x="3756213" y="286870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6651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B95F6-CADE-3544-AAB5-115191949204}"/>
              </a:ext>
            </a:extLst>
          </p:cNvPr>
          <p:cNvSpPr txBox="1"/>
          <p:nvPr/>
        </p:nvSpPr>
        <p:spPr>
          <a:xfrm>
            <a:off x="4815840" y="2788920"/>
            <a:ext cx="481222" cy="369332"/>
          </a:xfrm>
          <a:prstGeom prst="rect">
            <a:avLst/>
          </a:prstGeom>
          <a:noFill/>
        </p:spPr>
        <p:txBody>
          <a:bodyPr wrap="none" rtlCol="0">
            <a:spAutoFit/>
          </a:bodyPr>
          <a:lstStyle/>
          <a:p>
            <a:r>
              <a:rPr lang="en-US" dirty="0"/>
              <a:t>old</a:t>
            </a:r>
          </a:p>
        </p:txBody>
      </p:sp>
    </p:spTree>
    <p:extLst>
      <p:ext uri="{BB962C8B-B14F-4D97-AF65-F5344CB8AC3E}">
        <p14:creationId xmlns:p14="http://schemas.microsoft.com/office/powerpoint/2010/main" val="261818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050992" y="1546410"/>
          <a:ext cx="4808750" cy="4537904"/>
        </p:xfrm>
        <a:graphic>
          <a:graphicData uri="http://schemas.openxmlformats.org/drawingml/2006/table">
            <a:tbl>
              <a:tblPr firstRow="1" bandRow="1">
                <a:tableStyleId>{9D7B26C5-4107-4FEC-AEDC-1716B250A1EF}</a:tableStyleId>
              </a:tblPr>
              <a:tblGrid>
                <a:gridCol w="4808750">
                  <a:extLst>
                    <a:ext uri="{9D8B030D-6E8A-4147-A177-3AD203B41FA5}">
                      <a16:colId xmlns:a16="http://schemas.microsoft.com/office/drawing/2014/main" val="20000"/>
                    </a:ext>
                  </a:extLst>
                </a:gridCol>
              </a:tblGrid>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8272">
                <a:tc>
                  <a:txBody>
                    <a:bodyPr/>
                    <a:lstStyle/>
                    <a:p>
                      <a:endParaRPr lang="en-US" dirty="0"/>
                    </a:p>
                  </a:txBody>
                  <a:tcP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8272">
                <a:tc>
                  <a:txBody>
                    <a:bodyPr/>
                    <a:lstStyle/>
                    <a:p>
                      <a:endParaRPr lang="en-US" dirty="0"/>
                    </a:p>
                  </a:txBody>
                  <a:tcPr>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pSp>
        <p:nvGrpSpPr>
          <p:cNvPr id="13" name="Group 12"/>
          <p:cNvGrpSpPr/>
          <p:nvPr/>
        </p:nvGrpSpPr>
        <p:grpSpPr>
          <a:xfrm>
            <a:off x="4191839" y="1772574"/>
            <a:ext cx="4709845" cy="4238836"/>
            <a:chOff x="4406991" y="1691892"/>
            <a:chExt cx="4709845" cy="4238836"/>
          </a:xfrm>
        </p:grpSpPr>
        <p:sp>
          <p:nvSpPr>
            <p:cNvPr id="14" name="文本框 16"/>
            <p:cNvSpPr txBox="1"/>
            <p:nvPr/>
          </p:nvSpPr>
          <p:spPr>
            <a:xfrm>
              <a:off x="7997620" y="1822211"/>
              <a:ext cx="1062106" cy="246221"/>
            </a:xfrm>
            <a:prstGeom prst="rect">
              <a:avLst/>
            </a:prstGeom>
            <a:noFill/>
            <a:ln>
              <a:noFill/>
            </a:ln>
          </p:spPr>
          <p:txBody>
            <a:bodyPr wrap="square" rtlCol="0">
              <a:spAutoFit/>
            </a:bodyPr>
            <a:lstStyle/>
            <a:p>
              <a:r>
                <a:rPr kumimoji="1" lang="en-US" altLang="zh-CN" sz="1000" b="1" dirty="0">
                  <a:latin typeface="Microsoft Sans Serif" charset="0"/>
                  <a:ea typeface="Microsoft Sans Serif" charset="0"/>
                  <a:cs typeface="Microsoft Sans Serif" charset="0"/>
                </a:rPr>
                <a:t>RNA-</a:t>
              </a:r>
              <a:r>
                <a:rPr kumimoji="1" lang="en-US" altLang="zh-CN" sz="1000" b="1" dirty="0" err="1">
                  <a:latin typeface="Microsoft Sans Serif" charset="0"/>
                  <a:ea typeface="Microsoft Sans Serif" charset="0"/>
                  <a:cs typeface="Microsoft Sans Serif" charset="0"/>
                </a:rPr>
                <a:t>seq</a:t>
              </a:r>
              <a:r>
                <a:rPr kumimoji="1" lang="en-US" altLang="zh-CN" sz="1000" b="1" dirty="0">
                  <a:latin typeface="Microsoft Sans Serif" charset="0"/>
                  <a:ea typeface="Microsoft Sans Serif" charset="0"/>
                  <a:cs typeface="Microsoft Sans Serif" charset="0"/>
                </a:rPr>
                <a:t> Data</a:t>
              </a:r>
              <a:endParaRPr kumimoji="1" lang="zh-CN" altLang="en-US" sz="1000" b="1" dirty="0">
                <a:latin typeface="Microsoft Sans Serif" charset="0"/>
                <a:ea typeface="Microsoft Sans Serif" charset="0"/>
                <a:cs typeface="Microsoft Sans Serif" charset="0"/>
              </a:endParaRPr>
            </a:p>
          </p:txBody>
        </p:sp>
        <p:sp>
          <p:nvSpPr>
            <p:cNvPr id="15" name="文本框 18"/>
            <p:cNvSpPr txBox="1"/>
            <p:nvPr/>
          </p:nvSpPr>
          <p:spPr>
            <a:xfrm>
              <a:off x="7997621" y="3103463"/>
              <a:ext cx="966931" cy="246221"/>
            </a:xfrm>
            <a:prstGeom prst="rect">
              <a:avLst/>
            </a:prstGeom>
            <a:noFill/>
            <a:ln>
              <a:noFill/>
            </a:ln>
          </p:spPr>
          <p:txBody>
            <a:bodyPr wrap="none" rtlCol="0" anchor="b">
              <a:spAutoFit/>
            </a:bodyPr>
            <a:lstStyle/>
            <a:p>
              <a:r>
                <a:rPr kumimoji="1" lang="en-US" altLang="zh-CN" sz="1000" b="1" dirty="0">
                  <a:latin typeface="Microsoft Sans Serif" charset="0"/>
                  <a:ea typeface="Microsoft Sans Serif" charset="0"/>
                  <a:cs typeface="Microsoft Sans Serif" charset="0"/>
                </a:rPr>
                <a:t>Normalization</a:t>
              </a:r>
              <a:endParaRPr kumimoji="1" lang="zh-CN" altLang="en-US" sz="1000" b="1" dirty="0">
                <a:latin typeface="Microsoft Sans Serif" charset="0"/>
                <a:ea typeface="Microsoft Sans Serif" charset="0"/>
                <a:cs typeface="Microsoft Sans Serif" charset="0"/>
              </a:endParaRPr>
            </a:p>
          </p:txBody>
        </p:sp>
        <p:sp>
          <p:nvSpPr>
            <p:cNvPr id="16" name="文本框 20"/>
            <p:cNvSpPr txBox="1"/>
            <p:nvPr/>
          </p:nvSpPr>
          <p:spPr>
            <a:xfrm>
              <a:off x="7997621" y="3598617"/>
              <a:ext cx="870320"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Expression</a:t>
              </a:r>
              <a:endParaRPr kumimoji="1" lang="zh-CN" altLang="en-US" sz="1000" b="1" dirty="0">
                <a:latin typeface="Microsoft Sans Serif" charset="0"/>
                <a:ea typeface="Microsoft Sans Serif" charset="0"/>
                <a:cs typeface="Microsoft Sans Serif" charset="0"/>
              </a:endParaRPr>
            </a:p>
          </p:txBody>
        </p:sp>
        <p:sp>
          <p:nvSpPr>
            <p:cNvPr id="17" name="文本框 17"/>
            <p:cNvSpPr txBox="1"/>
            <p:nvPr/>
          </p:nvSpPr>
          <p:spPr>
            <a:xfrm>
              <a:off x="7997621" y="2473036"/>
              <a:ext cx="1062105" cy="246221"/>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Read Mapping</a:t>
              </a:r>
              <a:endParaRPr kumimoji="1" lang="zh-CN" altLang="en-US" sz="1000" b="1" dirty="0">
                <a:latin typeface="Microsoft Sans Serif" charset="0"/>
                <a:ea typeface="Microsoft Sans Serif" charset="0"/>
                <a:cs typeface="Microsoft Sans Serif" charset="0"/>
              </a:endParaRPr>
            </a:p>
          </p:txBody>
        </p:sp>
        <p:sp>
          <p:nvSpPr>
            <p:cNvPr id="18" name="文本框 21"/>
            <p:cNvSpPr txBox="1"/>
            <p:nvPr/>
          </p:nvSpPr>
          <p:spPr>
            <a:xfrm>
              <a:off x="7997621" y="4276999"/>
              <a:ext cx="1119215"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Differential Co-expression</a:t>
              </a:r>
              <a:endParaRPr kumimoji="1" lang="zh-CN" altLang="en-US" sz="1000" b="1" dirty="0">
                <a:latin typeface="Microsoft Sans Serif" charset="0"/>
                <a:ea typeface="Microsoft Sans Serif" charset="0"/>
                <a:cs typeface="Microsoft Sans Serif" charset="0"/>
              </a:endParaRPr>
            </a:p>
          </p:txBody>
        </p:sp>
        <p:sp>
          <p:nvSpPr>
            <p:cNvPr id="19" name="文本框 25"/>
            <p:cNvSpPr txBox="1"/>
            <p:nvPr/>
          </p:nvSpPr>
          <p:spPr>
            <a:xfrm>
              <a:off x="7997621" y="4888493"/>
              <a:ext cx="966931"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Network Construction</a:t>
              </a:r>
              <a:endParaRPr kumimoji="1" lang="zh-CN" altLang="en-US" sz="1000" b="1" dirty="0">
                <a:latin typeface="Microsoft Sans Serif" charset="0"/>
                <a:ea typeface="Microsoft Sans Serif" charset="0"/>
                <a:cs typeface="Microsoft Sans Serif" charset="0"/>
              </a:endParaRPr>
            </a:p>
          </p:txBody>
        </p:sp>
        <p:sp>
          <p:nvSpPr>
            <p:cNvPr id="20" name="文本框 25"/>
            <p:cNvSpPr txBox="1"/>
            <p:nvPr/>
          </p:nvSpPr>
          <p:spPr>
            <a:xfrm>
              <a:off x="7997621" y="5530618"/>
              <a:ext cx="984034" cy="400110"/>
            </a:xfrm>
            <a:prstGeom prst="rect">
              <a:avLst/>
            </a:prstGeom>
            <a:noFill/>
            <a:ln>
              <a:noFill/>
            </a:ln>
          </p:spPr>
          <p:txBody>
            <a:bodyPr wrap="square" rtlCol="0" anchor="b">
              <a:spAutoFit/>
            </a:bodyPr>
            <a:lstStyle/>
            <a:p>
              <a:r>
                <a:rPr kumimoji="1" lang="en-US" altLang="zh-CN" sz="1000" b="1" dirty="0">
                  <a:latin typeface="Microsoft Sans Serif" charset="0"/>
                  <a:ea typeface="Microsoft Sans Serif" charset="0"/>
                  <a:cs typeface="Microsoft Sans Serif" charset="0"/>
                </a:rPr>
                <a:t>Topology Assessment</a:t>
              </a:r>
              <a:endParaRPr kumimoji="1" lang="zh-CN" altLang="en-US" sz="1000" b="1" dirty="0">
                <a:latin typeface="Microsoft Sans Serif" charset="0"/>
                <a:ea typeface="Microsoft Sans Serif" charset="0"/>
                <a:cs typeface="Microsoft Sans Serif" charset="0"/>
              </a:endParaRPr>
            </a:p>
          </p:txBody>
        </p:sp>
        <p:grpSp>
          <p:nvGrpSpPr>
            <p:cNvPr id="21" name="Group 20"/>
            <p:cNvGrpSpPr/>
            <p:nvPr/>
          </p:nvGrpSpPr>
          <p:grpSpPr>
            <a:xfrm>
              <a:off x="5359442" y="2984895"/>
              <a:ext cx="1676445" cy="367487"/>
              <a:chOff x="4059334" y="2917930"/>
              <a:chExt cx="1676445" cy="367487"/>
            </a:xfrm>
          </p:grpSpPr>
          <p:sp>
            <p:nvSpPr>
              <p:cNvPr id="51" name="圆角矩形 11"/>
              <p:cNvSpPr/>
              <p:nvPr/>
            </p:nvSpPr>
            <p:spPr>
              <a:xfrm>
                <a:off x="5025968" y="2917930"/>
                <a:ext cx="70981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RPKM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52" name="圆角矩形 12"/>
              <p:cNvSpPr/>
              <p:nvPr/>
            </p:nvSpPr>
            <p:spPr>
              <a:xfrm>
                <a:off x="4059334" y="2917930"/>
                <a:ext cx="49538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rlog</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22" name="Left Bracket 21"/>
            <p:cNvSpPr/>
            <p:nvPr/>
          </p:nvSpPr>
          <p:spPr>
            <a:xfrm rot="5400000">
              <a:off x="6068446" y="2409626"/>
              <a:ext cx="137160" cy="97559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23" name="Group 22"/>
            <p:cNvGrpSpPr/>
            <p:nvPr/>
          </p:nvGrpSpPr>
          <p:grpSpPr>
            <a:xfrm>
              <a:off x="5238264" y="3631240"/>
              <a:ext cx="1797624" cy="367487"/>
              <a:chOff x="3938156" y="3629466"/>
              <a:chExt cx="1797624" cy="367487"/>
            </a:xfrm>
          </p:grpSpPr>
          <p:sp>
            <p:nvSpPr>
              <p:cNvPr id="49" name="圆角矩形 7"/>
              <p:cNvSpPr/>
              <p:nvPr/>
            </p:nvSpPr>
            <p:spPr>
              <a:xfrm>
                <a:off x="3938156" y="3629466"/>
                <a:ext cx="728895"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DESeq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50" name="圆角矩形 22"/>
              <p:cNvSpPr/>
              <p:nvPr/>
            </p:nvSpPr>
            <p:spPr>
              <a:xfrm>
                <a:off x="5006787" y="3629466"/>
                <a:ext cx="728993"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EBSeq</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24" name="Left Bracket 23"/>
            <p:cNvSpPr/>
            <p:nvPr/>
          </p:nvSpPr>
          <p:spPr>
            <a:xfrm rot="5400000">
              <a:off x="6068446" y="3018856"/>
              <a:ext cx="137160" cy="104981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nvGrpSpPr>
            <p:cNvPr id="25" name="Group 24"/>
            <p:cNvGrpSpPr/>
            <p:nvPr/>
          </p:nvGrpSpPr>
          <p:grpSpPr>
            <a:xfrm>
              <a:off x="4959956" y="2182183"/>
              <a:ext cx="2354139" cy="137473"/>
              <a:chOff x="3659848" y="1965858"/>
              <a:chExt cx="2354139" cy="137473"/>
            </a:xfrm>
          </p:grpSpPr>
          <p:cxnSp>
            <p:nvCxnSpPr>
              <p:cNvPr id="47" name="Straight Connector 46"/>
              <p:cNvCxnSpPr/>
              <p:nvPr/>
            </p:nvCxnSpPr>
            <p:spPr>
              <a:xfrm>
                <a:off x="4836918" y="1965858"/>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8" name="Left Bracket 47"/>
              <p:cNvSpPr/>
              <p:nvPr/>
            </p:nvSpPr>
            <p:spPr>
              <a:xfrm rot="5400000">
                <a:off x="4768338" y="857681"/>
                <a:ext cx="137160" cy="2354139"/>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b="1" dirty="0">
                    <a:solidFill>
                      <a:schemeClr val="tx1">
                        <a:lumMod val="65000"/>
                        <a:lumOff val="35000"/>
                      </a:schemeClr>
                    </a:solidFill>
                    <a:latin typeface="Microsoft Sans Serif" charset="0"/>
                    <a:ea typeface="Microsoft Sans Serif" charset="0"/>
                    <a:cs typeface="Microsoft Sans Serif" charset="0"/>
                  </a:rPr>
                  <a:t> </a:t>
                </a:r>
              </a:p>
            </p:txBody>
          </p:sp>
        </p:grpSp>
        <p:grpSp>
          <p:nvGrpSpPr>
            <p:cNvPr id="26" name="Group 25"/>
            <p:cNvGrpSpPr/>
            <p:nvPr/>
          </p:nvGrpSpPr>
          <p:grpSpPr>
            <a:xfrm>
              <a:off x="4498741" y="2338550"/>
              <a:ext cx="3274899" cy="367487"/>
              <a:chOff x="3198633" y="2197492"/>
              <a:chExt cx="3274899" cy="367487"/>
            </a:xfrm>
          </p:grpSpPr>
          <p:sp>
            <p:nvSpPr>
              <p:cNvPr id="44" name="圆角矩形 13"/>
              <p:cNvSpPr/>
              <p:nvPr/>
            </p:nvSpPr>
            <p:spPr>
              <a:xfrm>
                <a:off x="5548741" y="2197492"/>
                <a:ext cx="92479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Bowtie2-RSEM</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5" name="圆角矩形 14"/>
              <p:cNvSpPr/>
              <p:nvPr/>
            </p:nvSpPr>
            <p:spPr>
              <a:xfrm>
                <a:off x="4404249" y="2197492"/>
                <a:ext cx="863942"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Bowtie2-HyLite</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6" name="圆角矩形 15"/>
              <p:cNvSpPr/>
              <p:nvPr/>
            </p:nvSpPr>
            <p:spPr>
              <a:xfrm>
                <a:off x="3198633" y="2197492"/>
                <a:ext cx="910640"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GSNAP-</a:t>
                </a:r>
                <a:r>
                  <a:rPr kumimoji="1" lang="en-US" altLang="zh-CN" sz="1200" b="1" dirty="0" err="1">
                    <a:solidFill>
                      <a:schemeClr val="tx1">
                        <a:lumMod val="65000"/>
                        <a:lumOff val="35000"/>
                      </a:schemeClr>
                    </a:solidFill>
                    <a:latin typeface="Microsoft Sans Serif" charset="0"/>
                    <a:ea typeface="Microsoft Sans Serif" charset="0"/>
                    <a:cs typeface="Microsoft Sans Serif" charset="0"/>
                  </a:rPr>
                  <a:t>PolyCat</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sp>
          <p:nvSpPr>
            <p:cNvPr id="27" name="圆角矩形 24"/>
            <p:cNvSpPr/>
            <p:nvPr/>
          </p:nvSpPr>
          <p:spPr>
            <a:xfrm>
              <a:off x="5238265" y="4277585"/>
              <a:ext cx="17976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Pearson’s correlation with Fisher’s Z statistic</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nvGrpSpPr>
            <p:cNvPr id="28" name="Group 27"/>
            <p:cNvGrpSpPr/>
            <p:nvPr/>
          </p:nvGrpSpPr>
          <p:grpSpPr>
            <a:xfrm>
              <a:off x="4936655" y="5409429"/>
              <a:ext cx="2377440" cy="137473"/>
              <a:chOff x="3636547" y="5490504"/>
              <a:chExt cx="2377440" cy="137473"/>
            </a:xfrm>
          </p:grpSpPr>
          <p:cxnSp>
            <p:nvCxnSpPr>
              <p:cNvPr id="42" name="Straight Connector 41"/>
              <p:cNvCxnSpPr/>
              <p:nvPr/>
            </p:nvCxnSpPr>
            <p:spPr>
              <a:xfrm>
                <a:off x="4828684" y="5490504"/>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3" name="Left Bracket 42"/>
              <p:cNvSpPr/>
              <p:nvPr/>
            </p:nvSpPr>
            <p:spPr>
              <a:xfrm rot="5400000">
                <a:off x="4756687" y="4370677"/>
                <a:ext cx="137160" cy="2377440"/>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grpSp>
          <p:nvGrpSpPr>
            <p:cNvPr id="29" name="Group 28"/>
            <p:cNvGrpSpPr/>
            <p:nvPr/>
          </p:nvGrpSpPr>
          <p:grpSpPr>
            <a:xfrm>
              <a:off x="4406991" y="5565792"/>
              <a:ext cx="3522512" cy="364936"/>
              <a:chOff x="3106883" y="5723638"/>
              <a:chExt cx="3522512" cy="364936"/>
            </a:xfrm>
          </p:grpSpPr>
          <p:sp>
            <p:nvSpPr>
              <p:cNvPr id="39" name="圆角矩形 13"/>
              <p:cNvSpPr/>
              <p:nvPr/>
            </p:nvSpPr>
            <p:spPr>
              <a:xfrm>
                <a:off x="5505114" y="5723638"/>
                <a:ext cx="112428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Functional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0" name="圆角矩形 14"/>
              <p:cNvSpPr/>
              <p:nvPr/>
            </p:nvSpPr>
            <p:spPr>
              <a:xfrm>
                <a:off x="4282962" y="5723638"/>
                <a:ext cx="1118242"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Module Membership</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41" name="圆角矩形 15"/>
              <p:cNvSpPr/>
              <p:nvPr/>
            </p:nvSpPr>
            <p:spPr>
              <a:xfrm>
                <a:off x="3106883" y="5723638"/>
                <a:ext cx="1082621"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Node connectivity</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30" name="Group 29"/>
            <p:cNvGrpSpPr/>
            <p:nvPr/>
          </p:nvGrpSpPr>
          <p:grpSpPr>
            <a:xfrm>
              <a:off x="4849572" y="4921690"/>
              <a:ext cx="2591560" cy="364936"/>
              <a:chOff x="3549464" y="5023674"/>
              <a:chExt cx="2591560" cy="364936"/>
            </a:xfrm>
          </p:grpSpPr>
          <p:sp>
            <p:nvSpPr>
              <p:cNvPr id="36" name="圆角矩形 26"/>
              <p:cNvSpPr/>
              <p:nvPr/>
            </p:nvSpPr>
            <p:spPr>
              <a:xfrm>
                <a:off x="3549464" y="5023674"/>
                <a:ext cx="83017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dirty="0">
                    <a:solidFill>
                      <a:schemeClr val="tx1">
                        <a:lumMod val="65000"/>
                        <a:lumOff val="35000"/>
                      </a:schemeClr>
                    </a:solidFill>
                    <a:latin typeface="Microsoft Sans Serif" charset="0"/>
                    <a:ea typeface="Microsoft Sans Serif" charset="0"/>
                    <a:cs typeface="Microsoft Sans Serif" charset="0"/>
                  </a:rPr>
                  <a:t>Ranking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7" name="圆角矩形 27"/>
              <p:cNvSpPr/>
              <p:nvPr/>
            </p:nvSpPr>
            <p:spPr>
              <a:xfrm>
                <a:off x="5294201" y="5023674"/>
                <a:ext cx="846823"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WGCNA</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8" name="圆角矩形 26"/>
              <p:cNvSpPr/>
              <p:nvPr/>
            </p:nvSpPr>
            <p:spPr>
              <a:xfrm>
                <a:off x="4441069" y="5023674"/>
                <a:ext cx="790786" cy="364936"/>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kumimoji="1" lang="en-US" altLang="zh-CN" sz="1200" b="1">
                    <a:solidFill>
                      <a:schemeClr val="tx1">
                        <a:lumMod val="65000"/>
                        <a:lumOff val="35000"/>
                      </a:schemeClr>
                    </a:solidFill>
                    <a:latin typeface="Microsoft Sans Serif" charset="0"/>
                    <a:ea typeface="Microsoft Sans Serif" charset="0"/>
                    <a:cs typeface="Microsoft Sans Serif" charset="0"/>
                  </a:rPr>
                  <a:t>Z score cutoff</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grpSp>
        <p:grpSp>
          <p:nvGrpSpPr>
            <p:cNvPr id="31" name="Group 30"/>
            <p:cNvGrpSpPr/>
            <p:nvPr/>
          </p:nvGrpSpPr>
          <p:grpSpPr>
            <a:xfrm>
              <a:off x="5313077" y="4765325"/>
              <a:ext cx="1647897" cy="137472"/>
              <a:chOff x="4012969" y="4791823"/>
              <a:chExt cx="1647897" cy="137472"/>
            </a:xfrm>
          </p:grpSpPr>
          <p:cxnSp>
            <p:nvCxnSpPr>
              <p:cNvPr id="34" name="Straight Connector 33"/>
              <p:cNvCxnSpPr/>
              <p:nvPr/>
            </p:nvCxnSpPr>
            <p:spPr>
              <a:xfrm>
                <a:off x="4831154" y="4791823"/>
                <a:ext cx="0" cy="137160"/>
              </a:xfrm>
              <a:prstGeom prst="line">
                <a:avLst/>
              </a:prstGeom>
              <a:ln w="19050">
                <a:solidFill>
                  <a:schemeClr val="bg1">
                    <a:lumMod val="65000"/>
                  </a:schemeClr>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35" name="Left Bracket 34"/>
              <p:cNvSpPr/>
              <p:nvPr/>
            </p:nvSpPr>
            <p:spPr>
              <a:xfrm rot="5400000">
                <a:off x="4768338" y="4036766"/>
                <a:ext cx="137160" cy="1647897"/>
              </a:xfrm>
              <a:prstGeom prst="leftBracket">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32" name="圆角矩形 5"/>
            <p:cNvSpPr/>
            <p:nvPr/>
          </p:nvSpPr>
          <p:spPr>
            <a:xfrm>
              <a:off x="5453434" y="1691892"/>
              <a:ext cx="1383381" cy="367487"/>
            </a:xfrm>
            <a:prstGeom prst="roundRect">
              <a:avLst/>
            </a:prstGeom>
            <a:noFill/>
            <a:ln w="190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altLang="zh-CN" sz="1200" b="1" i="1" dirty="0">
                  <a:solidFill>
                    <a:schemeClr val="tx1">
                      <a:lumMod val="65000"/>
                      <a:lumOff val="35000"/>
                    </a:schemeClr>
                  </a:solidFill>
                  <a:latin typeface="Microsoft Sans Serif" charset="0"/>
                  <a:ea typeface="Microsoft Sans Serif" charset="0"/>
                  <a:cs typeface="Microsoft Sans Serif" charset="0"/>
                </a:rPr>
                <a:t>in </a:t>
              </a:r>
              <a:r>
                <a:rPr lang="en-US" altLang="zh-CN" sz="1200" b="1" i="1" dirty="0" err="1">
                  <a:solidFill>
                    <a:schemeClr val="tx1">
                      <a:lumMod val="65000"/>
                      <a:lumOff val="35000"/>
                    </a:schemeClr>
                  </a:solidFill>
                  <a:latin typeface="Microsoft Sans Serif" charset="0"/>
                  <a:ea typeface="Microsoft Sans Serif" charset="0"/>
                  <a:cs typeface="Microsoft Sans Serif" charset="0"/>
                </a:rPr>
                <a:t>silico</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lang="en-US" altLang="zh-CN" sz="1200" b="1" dirty="0" err="1">
                  <a:solidFill>
                    <a:schemeClr val="tx1">
                      <a:lumMod val="65000"/>
                      <a:lumOff val="35000"/>
                    </a:schemeClr>
                  </a:solidFill>
                  <a:latin typeface="Microsoft Sans Serif" charset="0"/>
                  <a:ea typeface="Microsoft Sans Serif" charset="0"/>
                  <a:cs typeface="Microsoft Sans Serif" charset="0"/>
                </a:rPr>
                <a:t>polyploid</a:t>
              </a:r>
              <a:r>
                <a:rPr lang="en-US" altLang="zh-CN" sz="1200" b="1" dirty="0">
                  <a:solidFill>
                    <a:schemeClr val="tx1">
                      <a:lumMod val="65000"/>
                      <a:lumOff val="35000"/>
                    </a:schemeClr>
                  </a:solidFill>
                  <a:latin typeface="Microsoft Sans Serif" charset="0"/>
                  <a:ea typeface="Microsoft Sans Serif" charset="0"/>
                  <a:cs typeface="Microsoft Sans Serif" charset="0"/>
                </a:rPr>
                <a:t> </a:t>
              </a:r>
              <a:r>
                <a:rPr kumimoji="1" lang="en-US" altLang="zh-CN" sz="1200" b="1" dirty="0">
                  <a:solidFill>
                    <a:schemeClr val="tx1">
                      <a:lumMod val="65000"/>
                      <a:lumOff val="35000"/>
                    </a:schemeClr>
                  </a:solidFill>
                  <a:latin typeface="Microsoft Sans Serif" charset="0"/>
                  <a:ea typeface="Microsoft Sans Serif" charset="0"/>
                  <a:cs typeface="Microsoft Sans Serif" charset="0"/>
                </a:rPr>
                <a:t>ADs</a:t>
              </a:r>
              <a:endParaRPr kumimoji="1" lang="zh-CN" altLang="en-US" sz="1200" b="1" dirty="0">
                <a:solidFill>
                  <a:schemeClr val="tx1">
                    <a:lumMod val="65000"/>
                    <a:lumOff val="35000"/>
                  </a:schemeClr>
                </a:solidFill>
                <a:latin typeface="Microsoft Sans Serif" charset="0"/>
                <a:ea typeface="Microsoft Sans Serif" charset="0"/>
                <a:cs typeface="Microsoft Sans Serif" charset="0"/>
              </a:endParaRPr>
            </a:p>
          </p:txBody>
        </p:sp>
        <p:sp>
          <p:nvSpPr>
            <p:cNvPr id="33" name="Left Bracket 32"/>
            <p:cNvSpPr/>
            <p:nvPr/>
          </p:nvSpPr>
          <p:spPr>
            <a:xfrm rot="5400000">
              <a:off x="6068446" y="3665201"/>
              <a:ext cx="137160" cy="1049819"/>
            </a:xfrm>
            <a:prstGeom prst="leftBracket">
              <a:avLst>
                <a:gd name="adj" fmla="val 0"/>
              </a:avLst>
            </a:prstGeom>
            <a:ln w="19050">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icrosoft Sans Serif" charset="0"/>
                <a:ea typeface="Microsoft Sans Serif" charset="0"/>
                <a:cs typeface="Microsoft Sans Serif" charset="0"/>
              </a:endParaRPr>
            </a:p>
          </p:txBody>
        </p:sp>
      </p:grpSp>
      <p:sp>
        <p:nvSpPr>
          <p:cNvPr id="54" name="TextBox 53"/>
          <p:cNvSpPr txBox="1"/>
          <p:nvPr/>
        </p:nvSpPr>
        <p:spPr>
          <a:xfrm>
            <a:off x="235527" y="152400"/>
            <a:ext cx="936667" cy="369332"/>
          </a:xfrm>
          <a:prstGeom prst="rect">
            <a:avLst/>
          </a:prstGeom>
          <a:noFill/>
        </p:spPr>
        <p:txBody>
          <a:bodyPr wrap="none" rtlCol="0">
            <a:spAutoFit/>
          </a:bodyPr>
          <a:lstStyle/>
          <a:p>
            <a:r>
              <a:rPr lang="en-US" dirty="0"/>
              <a:t>Figure 1</a:t>
            </a:r>
          </a:p>
        </p:txBody>
      </p:sp>
    </p:spTree>
    <p:extLst>
      <p:ext uri="{BB962C8B-B14F-4D97-AF65-F5344CB8AC3E}">
        <p14:creationId xmlns:p14="http://schemas.microsoft.com/office/powerpoint/2010/main" val="14590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374073"/>
            <a:ext cx="936667" cy="369332"/>
          </a:xfrm>
          <a:prstGeom prst="rect">
            <a:avLst/>
          </a:prstGeom>
          <a:noFill/>
        </p:spPr>
        <p:txBody>
          <a:bodyPr wrap="none" rtlCol="0">
            <a:spAutoFit/>
          </a:bodyPr>
          <a:lstStyle/>
          <a:p>
            <a:r>
              <a:rPr lang="en-US" dirty="0"/>
              <a:t>Figure 2</a:t>
            </a:r>
          </a:p>
        </p:txBody>
      </p:sp>
      <p:pic>
        <p:nvPicPr>
          <p:cNvPr id="3" name="Picture 2"/>
          <p:cNvPicPr>
            <a:picLocks noChangeAspect="1"/>
          </p:cNvPicPr>
          <p:nvPr/>
        </p:nvPicPr>
        <p:blipFill>
          <a:blip r:embed="rId2"/>
          <a:stretch>
            <a:fillRect/>
          </a:stretch>
        </p:blipFill>
        <p:spPr>
          <a:xfrm>
            <a:off x="295652" y="1720156"/>
            <a:ext cx="4572000" cy="4572000"/>
          </a:xfrm>
          <a:prstGeom prst="rect">
            <a:avLst/>
          </a:prstGeom>
        </p:spPr>
      </p:pic>
      <p:pic>
        <p:nvPicPr>
          <p:cNvPr id="4" name="Picture 3"/>
          <p:cNvPicPr>
            <a:picLocks noChangeAspect="1"/>
          </p:cNvPicPr>
          <p:nvPr/>
        </p:nvPicPr>
        <p:blipFill>
          <a:blip r:embed="rId3"/>
          <a:stretch>
            <a:fillRect/>
          </a:stretch>
        </p:blipFill>
        <p:spPr>
          <a:xfrm>
            <a:off x="4218709" y="1713229"/>
            <a:ext cx="4572000" cy="4572000"/>
          </a:xfrm>
          <a:prstGeom prst="rect">
            <a:avLst/>
          </a:prstGeom>
        </p:spPr>
      </p:pic>
      <p:pic>
        <p:nvPicPr>
          <p:cNvPr id="5" name="Picture 4"/>
          <p:cNvPicPr>
            <a:picLocks noChangeAspect="1"/>
          </p:cNvPicPr>
          <p:nvPr/>
        </p:nvPicPr>
        <p:blipFill>
          <a:blip r:embed="rId4"/>
          <a:stretch>
            <a:fillRect/>
          </a:stretch>
        </p:blipFill>
        <p:spPr>
          <a:xfrm>
            <a:off x="8143505" y="1720156"/>
            <a:ext cx="4572000" cy="4572000"/>
          </a:xfrm>
          <a:prstGeom prst="rect">
            <a:avLst/>
          </a:prstGeom>
        </p:spPr>
      </p:pic>
      <p:grpSp>
        <p:nvGrpSpPr>
          <p:cNvPr id="13" name="Group 12"/>
          <p:cNvGrpSpPr/>
          <p:nvPr/>
        </p:nvGrpSpPr>
        <p:grpSpPr>
          <a:xfrm>
            <a:off x="1302326" y="1676404"/>
            <a:ext cx="1052947" cy="369332"/>
            <a:chOff x="1302326" y="1676404"/>
            <a:chExt cx="1052947" cy="369332"/>
          </a:xfrm>
        </p:grpSpPr>
        <p:sp>
          <p:nvSpPr>
            <p:cNvPr id="11" name="Left Bracket 10"/>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1620981" y="1676404"/>
              <a:ext cx="530915" cy="369332"/>
            </a:xfrm>
            <a:prstGeom prst="rect">
              <a:avLst/>
            </a:prstGeom>
            <a:noFill/>
          </p:spPr>
          <p:txBody>
            <a:bodyPr wrap="none" rtlCol="0">
              <a:spAutoFit/>
            </a:bodyPr>
            <a:lstStyle/>
            <a:p>
              <a:r>
                <a:rPr lang="en-US">
                  <a:solidFill>
                    <a:schemeClr val="tx1">
                      <a:lumMod val="65000"/>
                      <a:lumOff val="35000"/>
                    </a:schemeClr>
                  </a:solidFill>
                </a:rPr>
                <a:t>***</a:t>
              </a:r>
            </a:p>
          </p:txBody>
        </p:sp>
      </p:grpSp>
      <p:grpSp>
        <p:nvGrpSpPr>
          <p:cNvPr id="14" name="Group 13"/>
          <p:cNvGrpSpPr/>
          <p:nvPr/>
        </p:nvGrpSpPr>
        <p:grpSpPr>
          <a:xfrm>
            <a:off x="2382983" y="1941825"/>
            <a:ext cx="1052947" cy="369332"/>
            <a:chOff x="1302326" y="1676404"/>
            <a:chExt cx="1052947" cy="369332"/>
          </a:xfrm>
        </p:grpSpPr>
        <p:sp>
          <p:nvSpPr>
            <p:cNvPr id="15" name="Left Bracket 14"/>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620981" y="1676404"/>
              <a:ext cx="530915" cy="369332"/>
            </a:xfrm>
            <a:prstGeom prst="rect">
              <a:avLst/>
            </a:prstGeom>
            <a:noFill/>
          </p:spPr>
          <p:txBody>
            <a:bodyPr wrap="none" rtlCol="0">
              <a:spAutoFit/>
            </a:bodyPr>
            <a:lstStyle/>
            <a:p>
              <a:r>
                <a:rPr lang="en-US">
                  <a:solidFill>
                    <a:schemeClr val="tx1">
                      <a:lumMod val="65000"/>
                      <a:lumOff val="35000"/>
                    </a:schemeClr>
                  </a:solidFill>
                </a:rPr>
                <a:t>***</a:t>
              </a:r>
            </a:p>
          </p:txBody>
        </p:sp>
      </p:grpSp>
      <p:sp>
        <p:nvSpPr>
          <p:cNvPr id="17" name="TextBox 16"/>
          <p:cNvSpPr txBox="1"/>
          <p:nvPr/>
        </p:nvSpPr>
        <p:spPr>
          <a:xfrm>
            <a:off x="3186545" y="6483927"/>
            <a:ext cx="5245988" cy="369332"/>
          </a:xfrm>
          <a:prstGeom prst="rect">
            <a:avLst/>
          </a:prstGeom>
          <a:noFill/>
        </p:spPr>
        <p:txBody>
          <a:bodyPr wrap="none" rtlCol="0">
            <a:spAutoFit/>
          </a:bodyPr>
          <a:lstStyle/>
          <a:p>
            <a:r>
              <a:rPr lang="fr-FR" dirty="0" err="1"/>
              <a:t>Signif</a:t>
            </a:r>
            <a:r>
              <a:rPr lang="fr-FR" dirty="0"/>
              <a:t>. codes:  0 ‘***’ 0.001 ‘**’ 0.01 ‘*’ 0.05 ‘.’ 0.1 ‘ ’ 1</a:t>
            </a:r>
            <a:endParaRPr lang="en-US" dirty="0"/>
          </a:p>
        </p:txBody>
      </p:sp>
      <p:grpSp>
        <p:nvGrpSpPr>
          <p:cNvPr id="18" name="Group 17"/>
          <p:cNvGrpSpPr/>
          <p:nvPr/>
        </p:nvGrpSpPr>
        <p:grpSpPr>
          <a:xfrm>
            <a:off x="5223160" y="1648696"/>
            <a:ext cx="1052947" cy="369332"/>
            <a:chOff x="1302326" y="1676404"/>
            <a:chExt cx="1052947" cy="369332"/>
          </a:xfrm>
        </p:grpSpPr>
        <p:sp>
          <p:nvSpPr>
            <p:cNvPr id="19" name="Left Bracket 18"/>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662546" y="1676404"/>
              <a:ext cx="415498" cy="369332"/>
            </a:xfrm>
            <a:prstGeom prst="rect">
              <a:avLst/>
            </a:prstGeom>
            <a:noFill/>
          </p:spPr>
          <p:txBody>
            <a:bodyPr wrap="none" rtlCol="0">
              <a:spAutoFit/>
            </a:bodyPr>
            <a:lstStyle/>
            <a:p>
              <a:r>
                <a:rPr lang="en-US">
                  <a:solidFill>
                    <a:schemeClr val="tx1">
                      <a:lumMod val="65000"/>
                      <a:lumOff val="35000"/>
                    </a:schemeClr>
                  </a:solidFill>
                </a:rPr>
                <a:t>**</a:t>
              </a:r>
            </a:p>
          </p:txBody>
        </p:sp>
      </p:grpSp>
      <p:grpSp>
        <p:nvGrpSpPr>
          <p:cNvPr id="21" name="Group 20"/>
          <p:cNvGrpSpPr/>
          <p:nvPr/>
        </p:nvGrpSpPr>
        <p:grpSpPr>
          <a:xfrm>
            <a:off x="6303817" y="1650876"/>
            <a:ext cx="1052947" cy="369332"/>
            <a:chOff x="1302326" y="1676404"/>
            <a:chExt cx="1052947" cy="369332"/>
          </a:xfrm>
        </p:grpSpPr>
        <p:sp>
          <p:nvSpPr>
            <p:cNvPr id="22" name="Left Bracket 21"/>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620981" y="1676404"/>
              <a:ext cx="530915" cy="369332"/>
            </a:xfrm>
            <a:prstGeom prst="rect">
              <a:avLst/>
            </a:prstGeom>
            <a:noFill/>
          </p:spPr>
          <p:txBody>
            <a:bodyPr wrap="none" rtlCol="0">
              <a:spAutoFit/>
            </a:bodyPr>
            <a:lstStyle/>
            <a:p>
              <a:r>
                <a:rPr lang="en-US">
                  <a:solidFill>
                    <a:schemeClr val="tx1">
                      <a:lumMod val="65000"/>
                      <a:lumOff val="35000"/>
                    </a:schemeClr>
                  </a:solidFill>
                </a:rPr>
                <a:t>***</a:t>
              </a:r>
            </a:p>
          </p:txBody>
        </p:sp>
      </p:grpSp>
      <p:grpSp>
        <p:nvGrpSpPr>
          <p:cNvPr id="24" name="Group 23"/>
          <p:cNvGrpSpPr/>
          <p:nvPr/>
        </p:nvGrpSpPr>
        <p:grpSpPr>
          <a:xfrm>
            <a:off x="9109364" y="1699555"/>
            <a:ext cx="1052947" cy="369332"/>
            <a:chOff x="1302326" y="1676404"/>
            <a:chExt cx="1052947" cy="369332"/>
          </a:xfrm>
        </p:grpSpPr>
        <p:sp>
          <p:nvSpPr>
            <p:cNvPr id="25" name="Left Bracket 24"/>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1662546" y="1676404"/>
              <a:ext cx="415498" cy="369332"/>
            </a:xfrm>
            <a:prstGeom prst="rect">
              <a:avLst/>
            </a:prstGeom>
            <a:noFill/>
          </p:spPr>
          <p:txBody>
            <a:bodyPr wrap="none" rtlCol="0">
              <a:spAutoFit/>
            </a:bodyPr>
            <a:lstStyle/>
            <a:p>
              <a:r>
                <a:rPr lang="en-US">
                  <a:solidFill>
                    <a:schemeClr val="tx1">
                      <a:lumMod val="65000"/>
                      <a:lumOff val="35000"/>
                    </a:schemeClr>
                  </a:solidFill>
                </a:rPr>
                <a:t>**</a:t>
              </a:r>
            </a:p>
          </p:txBody>
        </p:sp>
      </p:grpSp>
      <p:grpSp>
        <p:nvGrpSpPr>
          <p:cNvPr id="27" name="Group 26"/>
          <p:cNvGrpSpPr/>
          <p:nvPr/>
        </p:nvGrpSpPr>
        <p:grpSpPr>
          <a:xfrm>
            <a:off x="10212778" y="1706483"/>
            <a:ext cx="1052947" cy="369332"/>
            <a:chOff x="1302326" y="1676404"/>
            <a:chExt cx="1052947" cy="369332"/>
          </a:xfrm>
        </p:grpSpPr>
        <p:sp>
          <p:nvSpPr>
            <p:cNvPr id="28" name="Left Bracket 27"/>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1620981" y="1676404"/>
              <a:ext cx="530915" cy="369332"/>
            </a:xfrm>
            <a:prstGeom prst="rect">
              <a:avLst/>
            </a:prstGeom>
            <a:noFill/>
          </p:spPr>
          <p:txBody>
            <a:bodyPr wrap="none" rtlCol="0">
              <a:spAutoFit/>
            </a:bodyPr>
            <a:lstStyle/>
            <a:p>
              <a:r>
                <a:rPr lang="en-US">
                  <a:solidFill>
                    <a:schemeClr val="tx1">
                      <a:lumMod val="65000"/>
                      <a:lumOff val="35000"/>
                    </a:schemeClr>
                  </a:solidFill>
                </a:rPr>
                <a:t>***</a:t>
              </a:r>
            </a:p>
          </p:txBody>
        </p:sp>
      </p:grpSp>
      <p:grpSp>
        <p:nvGrpSpPr>
          <p:cNvPr id="33" name="Group 32"/>
          <p:cNvGrpSpPr/>
          <p:nvPr/>
        </p:nvGrpSpPr>
        <p:grpSpPr>
          <a:xfrm rot="10800000">
            <a:off x="9120742" y="4743002"/>
            <a:ext cx="2156362" cy="369332"/>
            <a:chOff x="1302326" y="1676404"/>
            <a:chExt cx="1052947" cy="369332"/>
          </a:xfrm>
        </p:grpSpPr>
        <p:sp>
          <p:nvSpPr>
            <p:cNvPr id="34" name="Left Bracket 33"/>
            <p:cNvSpPr/>
            <p:nvPr/>
          </p:nvSpPr>
          <p:spPr>
            <a:xfrm rot="5400000">
              <a:off x="1780309" y="1392384"/>
              <a:ext cx="96981" cy="1052947"/>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1662546" y="1676404"/>
              <a:ext cx="415498" cy="369332"/>
            </a:xfrm>
            <a:prstGeom prst="rect">
              <a:avLst/>
            </a:prstGeom>
            <a:noFill/>
          </p:spPr>
          <p:txBody>
            <a:bodyPr wrap="none" rtlCol="0">
              <a:spAutoFit/>
            </a:bodyPr>
            <a:lstStyle/>
            <a:p>
              <a:r>
                <a:rPr lang="en-US">
                  <a:solidFill>
                    <a:schemeClr val="tx1">
                      <a:lumMod val="65000"/>
                      <a:lumOff val="35000"/>
                    </a:schemeClr>
                  </a:solidFill>
                </a:rPr>
                <a:t>**</a:t>
              </a:r>
            </a:p>
          </p:txBody>
        </p:sp>
      </p:grpSp>
    </p:spTree>
    <p:extLst>
      <p:ext uri="{BB962C8B-B14F-4D97-AF65-F5344CB8AC3E}">
        <p14:creationId xmlns:p14="http://schemas.microsoft.com/office/powerpoint/2010/main" val="189025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778" y="80364"/>
            <a:ext cx="936667" cy="369332"/>
          </a:xfrm>
          <a:prstGeom prst="rect">
            <a:avLst/>
          </a:prstGeom>
          <a:noFill/>
        </p:spPr>
        <p:txBody>
          <a:bodyPr wrap="none" rtlCol="0">
            <a:spAutoFit/>
          </a:bodyPr>
          <a:lstStyle/>
          <a:p>
            <a:r>
              <a:rPr lang="en-US"/>
              <a:t>Figure </a:t>
            </a:r>
            <a:r>
              <a:rPr lang="en-US" dirty="0"/>
              <a:t>3</a:t>
            </a:r>
          </a:p>
        </p:txBody>
      </p:sp>
      <p:pic>
        <p:nvPicPr>
          <p:cNvPr id="3" name="Picture 2"/>
          <p:cNvPicPr>
            <a:picLocks noChangeAspect="1"/>
          </p:cNvPicPr>
          <p:nvPr/>
        </p:nvPicPr>
        <p:blipFill>
          <a:blip r:embed="rId2"/>
          <a:stretch>
            <a:fillRect/>
          </a:stretch>
        </p:blipFill>
        <p:spPr>
          <a:xfrm>
            <a:off x="2299237" y="0"/>
            <a:ext cx="7593526" cy="6858000"/>
          </a:xfrm>
          <a:prstGeom prst="rect">
            <a:avLst/>
          </a:prstGeom>
        </p:spPr>
      </p:pic>
      <p:sp>
        <p:nvSpPr>
          <p:cNvPr id="4" name="TextBox 3"/>
          <p:cNvSpPr txBox="1"/>
          <p:nvPr/>
        </p:nvSpPr>
        <p:spPr>
          <a:xfrm>
            <a:off x="1383145" y="900545"/>
            <a:ext cx="1103187" cy="369332"/>
          </a:xfrm>
          <a:prstGeom prst="rect">
            <a:avLst/>
          </a:prstGeom>
          <a:noFill/>
        </p:spPr>
        <p:txBody>
          <a:bodyPr wrap="none" rtlCol="0">
            <a:spAutoFit/>
          </a:bodyPr>
          <a:lstStyle/>
          <a:p>
            <a:r>
              <a:rPr lang="en-US"/>
              <a:t>33, 0.10%</a:t>
            </a:r>
            <a:endParaRPr lang="en-US" dirty="0"/>
          </a:p>
        </p:txBody>
      </p:sp>
      <p:sp>
        <p:nvSpPr>
          <p:cNvPr id="5" name="TextBox 4"/>
          <p:cNvSpPr txBox="1"/>
          <p:nvPr/>
        </p:nvSpPr>
        <p:spPr>
          <a:xfrm>
            <a:off x="740064" y="1842655"/>
            <a:ext cx="1103187" cy="369332"/>
          </a:xfrm>
          <a:prstGeom prst="rect">
            <a:avLst/>
          </a:prstGeom>
          <a:noFill/>
        </p:spPr>
        <p:txBody>
          <a:bodyPr wrap="none" rtlCol="0">
            <a:spAutoFit/>
          </a:bodyPr>
          <a:lstStyle/>
          <a:p>
            <a:r>
              <a:rPr lang="en-US" dirty="0"/>
              <a:t>50, 0.14%</a:t>
            </a:r>
          </a:p>
        </p:txBody>
      </p:sp>
      <p:sp>
        <p:nvSpPr>
          <p:cNvPr id="6" name="TextBox 5"/>
          <p:cNvSpPr txBox="1"/>
          <p:nvPr/>
        </p:nvSpPr>
        <p:spPr>
          <a:xfrm>
            <a:off x="850900" y="2687782"/>
            <a:ext cx="1156086" cy="369332"/>
          </a:xfrm>
          <a:prstGeom prst="rect">
            <a:avLst/>
          </a:prstGeom>
          <a:noFill/>
        </p:spPr>
        <p:txBody>
          <a:bodyPr wrap="none" rtlCol="0">
            <a:spAutoFit/>
          </a:bodyPr>
          <a:lstStyle/>
          <a:p>
            <a:r>
              <a:rPr lang="en-US" dirty="0"/>
              <a:t>40,  0.12%</a:t>
            </a:r>
          </a:p>
        </p:txBody>
      </p:sp>
      <p:sp>
        <p:nvSpPr>
          <p:cNvPr id="7" name="TextBox 6"/>
          <p:cNvSpPr txBox="1"/>
          <p:nvPr/>
        </p:nvSpPr>
        <p:spPr>
          <a:xfrm>
            <a:off x="892464" y="3602182"/>
            <a:ext cx="1103187" cy="369332"/>
          </a:xfrm>
          <a:prstGeom prst="rect">
            <a:avLst/>
          </a:prstGeom>
          <a:noFill/>
        </p:spPr>
        <p:txBody>
          <a:bodyPr wrap="none" rtlCol="0">
            <a:spAutoFit/>
          </a:bodyPr>
          <a:lstStyle/>
          <a:p>
            <a:r>
              <a:rPr lang="en-US" dirty="0"/>
              <a:t>71, 0.22%</a:t>
            </a:r>
          </a:p>
        </p:txBody>
      </p:sp>
      <p:sp>
        <p:nvSpPr>
          <p:cNvPr id="9" name="TextBox 8"/>
          <p:cNvSpPr txBox="1"/>
          <p:nvPr/>
        </p:nvSpPr>
        <p:spPr>
          <a:xfrm>
            <a:off x="850900" y="4483100"/>
            <a:ext cx="1220206" cy="369332"/>
          </a:xfrm>
          <a:prstGeom prst="rect">
            <a:avLst/>
          </a:prstGeom>
          <a:noFill/>
        </p:spPr>
        <p:txBody>
          <a:bodyPr wrap="none" rtlCol="0">
            <a:spAutoFit/>
          </a:bodyPr>
          <a:lstStyle/>
          <a:p>
            <a:r>
              <a:rPr lang="en-US" dirty="0"/>
              <a:t>755, 2.29%</a:t>
            </a:r>
          </a:p>
        </p:txBody>
      </p:sp>
      <p:sp>
        <p:nvSpPr>
          <p:cNvPr id="10" name="TextBox 9"/>
          <p:cNvSpPr txBox="1"/>
          <p:nvPr/>
        </p:nvSpPr>
        <p:spPr>
          <a:xfrm>
            <a:off x="622300" y="5473700"/>
            <a:ext cx="1337226" cy="369332"/>
          </a:xfrm>
          <a:prstGeom prst="rect">
            <a:avLst/>
          </a:prstGeom>
          <a:noFill/>
        </p:spPr>
        <p:txBody>
          <a:bodyPr wrap="none" rtlCol="0">
            <a:spAutoFit/>
          </a:bodyPr>
          <a:lstStyle/>
          <a:p>
            <a:r>
              <a:rPr lang="en-US" dirty="0"/>
              <a:t>1039, 3.10%</a:t>
            </a:r>
          </a:p>
        </p:txBody>
      </p:sp>
    </p:spTree>
    <p:extLst>
      <p:ext uri="{BB962C8B-B14F-4D97-AF65-F5344CB8AC3E}">
        <p14:creationId xmlns:p14="http://schemas.microsoft.com/office/powerpoint/2010/main" val="196130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3BAD4-87EB-DB44-8CA6-4FA9A9C4643A}"/>
              </a:ext>
            </a:extLst>
          </p:cNvPr>
          <p:cNvSpPr txBox="1"/>
          <p:nvPr/>
        </p:nvSpPr>
        <p:spPr>
          <a:xfrm>
            <a:off x="221673" y="304800"/>
            <a:ext cx="1069716" cy="369332"/>
          </a:xfrm>
          <a:prstGeom prst="rect">
            <a:avLst/>
          </a:prstGeom>
          <a:noFill/>
        </p:spPr>
        <p:txBody>
          <a:bodyPr wrap="none" rtlCol="0">
            <a:spAutoFit/>
          </a:bodyPr>
          <a:lstStyle/>
          <a:p>
            <a:r>
              <a:rPr lang="en-US" dirty="0"/>
              <a:t>Figure 2A</a:t>
            </a:r>
          </a:p>
        </p:txBody>
      </p:sp>
      <p:pic>
        <p:nvPicPr>
          <p:cNvPr id="3" name="Picture 2">
            <a:extLst>
              <a:ext uri="{FF2B5EF4-FFF2-40B4-BE49-F238E27FC236}">
                <a16:creationId xmlns:a16="http://schemas.microsoft.com/office/drawing/2014/main" id="{05826BA3-1820-1646-9DA8-3D64437415D9}"/>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342294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56DEC-E8C8-064E-A2CC-E22DC47740D6}"/>
              </a:ext>
            </a:extLst>
          </p:cNvPr>
          <p:cNvSpPr txBox="1"/>
          <p:nvPr/>
        </p:nvSpPr>
        <p:spPr>
          <a:xfrm>
            <a:off x="221673" y="304800"/>
            <a:ext cx="1061701" cy="369332"/>
          </a:xfrm>
          <a:prstGeom prst="rect">
            <a:avLst/>
          </a:prstGeom>
          <a:noFill/>
        </p:spPr>
        <p:txBody>
          <a:bodyPr wrap="none" rtlCol="0">
            <a:spAutoFit/>
          </a:bodyPr>
          <a:lstStyle/>
          <a:p>
            <a:r>
              <a:rPr lang="en-US" dirty="0"/>
              <a:t>Figure 2B</a:t>
            </a:r>
          </a:p>
        </p:txBody>
      </p:sp>
      <p:pic>
        <p:nvPicPr>
          <p:cNvPr id="3" name="Picture 2">
            <a:extLst>
              <a:ext uri="{FF2B5EF4-FFF2-40B4-BE49-F238E27FC236}">
                <a16:creationId xmlns:a16="http://schemas.microsoft.com/office/drawing/2014/main" id="{8EC64655-EA65-FB4C-9A46-ACC146D7F6CA}"/>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30321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1188E0-4F54-F94B-8506-4D61E91313F8}"/>
              </a:ext>
            </a:extLst>
          </p:cNvPr>
          <p:cNvPicPr>
            <a:picLocks noChangeAspect="1"/>
          </p:cNvPicPr>
          <p:nvPr/>
        </p:nvPicPr>
        <p:blipFill>
          <a:blip r:embed="rId3"/>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121C9D7D-9DAC-FE41-A503-99E22A2A9FDD}"/>
              </a:ext>
            </a:extLst>
          </p:cNvPr>
          <p:cNvSpPr txBox="1"/>
          <p:nvPr/>
        </p:nvSpPr>
        <p:spPr>
          <a:xfrm>
            <a:off x="221673" y="304800"/>
            <a:ext cx="1060098" cy="369332"/>
          </a:xfrm>
          <a:prstGeom prst="rect">
            <a:avLst/>
          </a:prstGeom>
          <a:noFill/>
        </p:spPr>
        <p:txBody>
          <a:bodyPr wrap="none" rtlCol="0">
            <a:spAutoFit/>
          </a:bodyPr>
          <a:lstStyle/>
          <a:p>
            <a:r>
              <a:rPr lang="en-US" dirty="0"/>
              <a:t>Figure 2C</a:t>
            </a:r>
          </a:p>
        </p:txBody>
      </p:sp>
    </p:spTree>
    <p:extLst>
      <p:ext uri="{BB962C8B-B14F-4D97-AF65-F5344CB8AC3E}">
        <p14:creationId xmlns:p14="http://schemas.microsoft.com/office/powerpoint/2010/main" val="400408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8028EDB-8D7C-0B4C-ABC8-4EB146CFEA95}"/>
              </a:ext>
            </a:extLst>
          </p:cNvPr>
          <p:cNvGraphicFramePr>
            <a:graphicFrameLocks/>
          </p:cNvGraphicFramePr>
          <p:nvPr>
            <p:extLst>
              <p:ext uri="{D42A27DB-BD31-4B8C-83A1-F6EECF244321}">
                <p14:modId xmlns:p14="http://schemas.microsoft.com/office/powerpoint/2010/main" val="1721860523"/>
              </p:ext>
            </p:extLst>
          </p:nvPr>
        </p:nvGraphicFramePr>
        <p:xfrm>
          <a:off x="2464231" y="1394847"/>
          <a:ext cx="6431796" cy="418454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3C32D337-3B39-5F45-A623-B75B918CEE1E}"/>
              </a:ext>
            </a:extLst>
          </p:cNvPr>
          <p:cNvSpPr txBox="1"/>
          <p:nvPr/>
        </p:nvSpPr>
        <p:spPr>
          <a:xfrm>
            <a:off x="221673" y="304800"/>
            <a:ext cx="936667" cy="369332"/>
          </a:xfrm>
          <a:prstGeom prst="rect">
            <a:avLst/>
          </a:prstGeom>
          <a:noFill/>
        </p:spPr>
        <p:txBody>
          <a:bodyPr wrap="none" rtlCol="0">
            <a:spAutoFit/>
          </a:bodyPr>
          <a:lstStyle/>
          <a:p>
            <a:r>
              <a:rPr lang="en-US" dirty="0"/>
              <a:t>Figure 3</a:t>
            </a:r>
          </a:p>
        </p:txBody>
      </p:sp>
    </p:spTree>
    <p:extLst>
      <p:ext uri="{BB962C8B-B14F-4D97-AF65-F5344CB8AC3E}">
        <p14:creationId xmlns:p14="http://schemas.microsoft.com/office/powerpoint/2010/main" val="417909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B8AE0-EEFC-9E47-9863-82EA7216CFA8}"/>
              </a:ext>
            </a:extLst>
          </p:cNvPr>
          <p:cNvSpPr txBox="1"/>
          <p:nvPr/>
        </p:nvSpPr>
        <p:spPr>
          <a:xfrm>
            <a:off x="221673" y="304800"/>
            <a:ext cx="936667" cy="369332"/>
          </a:xfrm>
          <a:prstGeom prst="rect">
            <a:avLst/>
          </a:prstGeom>
          <a:noFill/>
        </p:spPr>
        <p:txBody>
          <a:bodyPr wrap="none" rtlCol="0">
            <a:spAutoFit/>
          </a:bodyPr>
          <a:lstStyle/>
          <a:p>
            <a:r>
              <a:rPr lang="en-US" dirty="0"/>
              <a:t>Figure 3</a:t>
            </a:r>
          </a:p>
        </p:txBody>
      </p:sp>
      <p:pic>
        <p:nvPicPr>
          <p:cNvPr id="3" name="Picture 2">
            <a:extLst>
              <a:ext uri="{FF2B5EF4-FFF2-40B4-BE49-F238E27FC236}">
                <a16:creationId xmlns:a16="http://schemas.microsoft.com/office/drawing/2014/main" id="{046D3330-9D1F-D54A-85ED-931AC6AD82C9}"/>
              </a:ext>
            </a:extLst>
          </p:cNvPr>
          <p:cNvPicPr>
            <a:picLocks noChangeAspect="1"/>
          </p:cNvPicPr>
          <p:nvPr/>
        </p:nvPicPr>
        <p:blipFill>
          <a:blip r:embed="rId3"/>
          <a:stretch>
            <a:fillRect/>
          </a:stretch>
        </p:blipFill>
        <p:spPr>
          <a:xfrm>
            <a:off x="2667000" y="0"/>
            <a:ext cx="6858000" cy="6858000"/>
          </a:xfrm>
          <a:prstGeom prst="rect">
            <a:avLst/>
          </a:prstGeom>
        </p:spPr>
      </p:pic>
      <p:graphicFrame>
        <p:nvGraphicFramePr>
          <p:cNvPr id="4" name="Table 3">
            <a:extLst>
              <a:ext uri="{FF2B5EF4-FFF2-40B4-BE49-F238E27FC236}">
                <a16:creationId xmlns:a16="http://schemas.microsoft.com/office/drawing/2014/main" id="{EE2F2F1A-5F89-314F-B567-D297399C44B6}"/>
              </a:ext>
            </a:extLst>
          </p:cNvPr>
          <p:cNvGraphicFramePr>
            <a:graphicFrameLocks noGrp="1"/>
          </p:cNvGraphicFramePr>
          <p:nvPr>
            <p:extLst>
              <p:ext uri="{D42A27DB-BD31-4B8C-83A1-F6EECF244321}">
                <p14:modId xmlns:p14="http://schemas.microsoft.com/office/powerpoint/2010/main" val="214311645"/>
              </p:ext>
            </p:extLst>
          </p:nvPr>
        </p:nvGraphicFramePr>
        <p:xfrm>
          <a:off x="1441970" y="599180"/>
          <a:ext cx="3219969" cy="4602405"/>
        </p:xfrm>
        <a:graphic>
          <a:graphicData uri="http://schemas.openxmlformats.org/drawingml/2006/table">
            <a:tbl>
              <a:tblPr firstRow="1" bandRow="1">
                <a:tableStyleId>{69CF1AB2-1976-4502-BF36-3FF5EA218861}</a:tableStyleId>
              </a:tblPr>
              <a:tblGrid>
                <a:gridCol w="1073323">
                  <a:extLst>
                    <a:ext uri="{9D8B030D-6E8A-4147-A177-3AD203B41FA5}">
                      <a16:colId xmlns:a16="http://schemas.microsoft.com/office/drawing/2014/main" val="2434025308"/>
                    </a:ext>
                  </a:extLst>
                </a:gridCol>
                <a:gridCol w="1073323">
                  <a:extLst>
                    <a:ext uri="{9D8B030D-6E8A-4147-A177-3AD203B41FA5}">
                      <a16:colId xmlns:a16="http://schemas.microsoft.com/office/drawing/2014/main" val="683640855"/>
                    </a:ext>
                  </a:extLst>
                </a:gridCol>
                <a:gridCol w="1073323">
                  <a:extLst>
                    <a:ext uri="{9D8B030D-6E8A-4147-A177-3AD203B41FA5}">
                      <a16:colId xmlns:a16="http://schemas.microsoft.com/office/drawing/2014/main" val="1411984135"/>
                    </a:ext>
                  </a:extLst>
                </a:gridCol>
              </a:tblGrid>
              <a:tr h="920481">
                <a:tc>
                  <a:txBody>
                    <a:bodyPr/>
                    <a:lstStyle/>
                    <a:p>
                      <a:r>
                        <a:rPr lang="en-US" dirty="0" err="1"/>
                        <a:t>hylite</a:t>
                      </a:r>
                      <a:endParaRPr lang="en-US" dirty="0"/>
                    </a:p>
                  </a:txBody>
                  <a:tcPr anchor="ctr"/>
                </a:tc>
                <a:tc>
                  <a:txBody>
                    <a:bodyPr/>
                    <a:lstStyle/>
                    <a:p>
                      <a:r>
                        <a:rPr lang="en-US" dirty="0"/>
                        <a:t>418</a:t>
                      </a:r>
                    </a:p>
                  </a:txBody>
                  <a:tcPr anchor="ctr"/>
                </a:tc>
                <a:tc>
                  <a:txBody>
                    <a:bodyPr/>
                    <a:lstStyle/>
                    <a:p>
                      <a:r>
                        <a:rPr lang="en-US" dirty="0"/>
                        <a:t>1.1%</a:t>
                      </a:r>
                    </a:p>
                  </a:txBody>
                  <a:tcPr anchor="ctr"/>
                </a:tc>
                <a:extLst>
                  <a:ext uri="{0D108BD9-81ED-4DB2-BD59-A6C34878D82A}">
                    <a16:rowId xmlns:a16="http://schemas.microsoft.com/office/drawing/2014/main" val="203916748"/>
                  </a:ext>
                </a:extLst>
              </a:tr>
              <a:tr h="920481">
                <a:tc>
                  <a:txBody>
                    <a:bodyPr/>
                    <a:lstStyle/>
                    <a:p>
                      <a:r>
                        <a:rPr lang="en-US" dirty="0" err="1"/>
                        <a:t>kallisto</a:t>
                      </a:r>
                      <a:endParaRPr lang="en-US" dirty="0"/>
                    </a:p>
                    <a:p>
                      <a:endParaRPr lang="en-US" dirty="0"/>
                    </a:p>
                  </a:txBody>
                  <a:tcPr anchor="ctr"/>
                </a:tc>
                <a:tc>
                  <a:txBody>
                    <a:bodyPr/>
                    <a:lstStyle/>
                    <a:p>
                      <a:r>
                        <a:rPr lang="en-US" dirty="0"/>
                        <a:t>1684</a:t>
                      </a:r>
                    </a:p>
                  </a:txBody>
                  <a:tcPr anchor="ctr"/>
                </a:tc>
                <a:tc>
                  <a:txBody>
                    <a:bodyPr/>
                    <a:lstStyle/>
                    <a:p>
                      <a:r>
                        <a:rPr lang="en-US" dirty="0"/>
                        <a:t>4.5%</a:t>
                      </a:r>
                    </a:p>
                  </a:txBody>
                  <a:tcPr anchor="ctr"/>
                </a:tc>
                <a:extLst>
                  <a:ext uri="{0D108BD9-81ED-4DB2-BD59-A6C34878D82A}">
                    <a16:rowId xmlns:a16="http://schemas.microsoft.com/office/drawing/2014/main" val="876238621"/>
                  </a:ext>
                </a:extLst>
              </a:tr>
              <a:tr h="920481">
                <a:tc>
                  <a:txBody>
                    <a:bodyPr/>
                    <a:lstStyle/>
                    <a:p>
                      <a:r>
                        <a:rPr lang="en-US" dirty="0" err="1"/>
                        <a:t>polycat</a:t>
                      </a:r>
                      <a:endParaRPr lang="en-US" dirty="0"/>
                    </a:p>
                    <a:p>
                      <a:endParaRPr lang="en-US" dirty="0"/>
                    </a:p>
                  </a:txBody>
                  <a:tcPr anchor="ctr"/>
                </a:tc>
                <a:tc>
                  <a:txBody>
                    <a:bodyPr/>
                    <a:lstStyle/>
                    <a:p>
                      <a:r>
                        <a:rPr lang="en-US" dirty="0"/>
                        <a:t>418</a:t>
                      </a:r>
                    </a:p>
                  </a:txBody>
                  <a:tcPr anchor="ctr"/>
                </a:tc>
                <a:tc>
                  <a:txBody>
                    <a:bodyPr/>
                    <a:lstStyle/>
                    <a:p>
                      <a:r>
                        <a:rPr lang="en-US" dirty="0"/>
                        <a:t>1.1%</a:t>
                      </a:r>
                    </a:p>
                  </a:txBody>
                  <a:tcPr anchor="ctr"/>
                </a:tc>
                <a:extLst>
                  <a:ext uri="{0D108BD9-81ED-4DB2-BD59-A6C34878D82A}">
                    <a16:rowId xmlns:a16="http://schemas.microsoft.com/office/drawing/2014/main" val="3201986041"/>
                  </a:ext>
                </a:extLst>
              </a:tr>
              <a:tr h="920481">
                <a:tc>
                  <a:txBody>
                    <a:bodyPr/>
                    <a:lstStyle/>
                    <a:p>
                      <a:r>
                        <a:rPr lang="en-US" dirty="0" err="1"/>
                        <a:t>rsem</a:t>
                      </a:r>
                      <a:endParaRPr lang="en-US" dirty="0"/>
                    </a:p>
                  </a:txBody>
                  <a:tcPr anchor="ctr"/>
                </a:tc>
                <a:tc>
                  <a:txBody>
                    <a:bodyPr/>
                    <a:lstStyle/>
                    <a:p>
                      <a:r>
                        <a:rPr lang="en-US" dirty="0"/>
                        <a:t>1415</a:t>
                      </a:r>
                    </a:p>
                  </a:txBody>
                  <a:tcPr anchor="ctr"/>
                </a:tc>
                <a:tc>
                  <a:txBody>
                    <a:bodyPr/>
                    <a:lstStyle/>
                    <a:p>
                      <a:r>
                        <a:rPr lang="en-US" dirty="0"/>
                        <a:t>3.8%</a:t>
                      </a:r>
                    </a:p>
                  </a:txBody>
                  <a:tcPr anchor="ctr"/>
                </a:tc>
                <a:extLst>
                  <a:ext uri="{0D108BD9-81ED-4DB2-BD59-A6C34878D82A}">
                    <a16:rowId xmlns:a16="http://schemas.microsoft.com/office/drawing/2014/main" val="473159914"/>
                  </a:ext>
                </a:extLst>
              </a:tr>
              <a:tr h="920481">
                <a:tc>
                  <a:txBody>
                    <a:bodyPr/>
                    <a:lstStyle/>
                    <a:p>
                      <a:r>
                        <a:rPr lang="en-US" dirty="0"/>
                        <a:t>salmon</a:t>
                      </a:r>
                    </a:p>
                  </a:txBody>
                  <a:tcPr anchor="ctr"/>
                </a:tc>
                <a:tc>
                  <a:txBody>
                    <a:bodyPr/>
                    <a:lstStyle/>
                    <a:p>
                      <a:r>
                        <a:rPr lang="en-US" dirty="0"/>
                        <a:t>1754</a:t>
                      </a:r>
                    </a:p>
                  </a:txBody>
                  <a:tcPr anchor="ctr"/>
                </a:tc>
                <a:tc>
                  <a:txBody>
                    <a:bodyPr/>
                    <a:lstStyle/>
                    <a:p>
                      <a:r>
                        <a:rPr lang="en-US" dirty="0"/>
                        <a:t>4.7%</a:t>
                      </a:r>
                    </a:p>
                  </a:txBody>
                  <a:tcPr anchor="ctr"/>
                </a:tc>
                <a:extLst>
                  <a:ext uri="{0D108BD9-81ED-4DB2-BD59-A6C34878D82A}">
                    <a16:rowId xmlns:a16="http://schemas.microsoft.com/office/drawing/2014/main" val="2350624279"/>
                  </a:ext>
                </a:extLst>
              </a:tr>
            </a:tbl>
          </a:graphicData>
        </a:graphic>
      </p:graphicFrame>
      <p:sp>
        <p:nvSpPr>
          <p:cNvPr id="5" name="TextBox 4">
            <a:extLst>
              <a:ext uri="{FF2B5EF4-FFF2-40B4-BE49-F238E27FC236}">
                <a16:creationId xmlns:a16="http://schemas.microsoft.com/office/drawing/2014/main" id="{A2A60124-EA79-7741-BB07-855AA9936792}"/>
              </a:ext>
            </a:extLst>
          </p:cNvPr>
          <p:cNvSpPr txBox="1"/>
          <p:nvPr/>
        </p:nvSpPr>
        <p:spPr>
          <a:xfrm>
            <a:off x="1678898" y="104931"/>
            <a:ext cx="1249060" cy="369332"/>
          </a:xfrm>
          <a:prstGeom prst="rect">
            <a:avLst/>
          </a:prstGeom>
          <a:noFill/>
        </p:spPr>
        <p:txBody>
          <a:bodyPr wrap="none" rtlCol="0">
            <a:spAutoFit/>
          </a:bodyPr>
          <a:lstStyle/>
          <a:p>
            <a:r>
              <a:rPr lang="en-US" dirty="0"/>
              <a:t>DC number</a:t>
            </a:r>
          </a:p>
        </p:txBody>
      </p:sp>
    </p:spTree>
    <p:extLst>
      <p:ext uri="{BB962C8B-B14F-4D97-AF65-F5344CB8AC3E}">
        <p14:creationId xmlns:p14="http://schemas.microsoft.com/office/powerpoint/2010/main" val="176528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1E0B5-010C-024D-8170-41CB39C1BAEF}"/>
              </a:ext>
            </a:extLst>
          </p:cNvPr>
          <p:cNvPicPr>
            <a:picLocks noChangeAspect="1"/>
          </p:cNvPicPr>
          <p:nvPr/>
        </p:nvPicPr>
        <p:blipFill>
          <a:blip r:embed="rId2"/>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FCD212E2-F69A-4F48-878B-3458CD3D4ABB}"/>
              </a:ext>
            </a:extLst>
          </p:cNvPr>
          <p:cNvSpPr txBox="1"/>
          <p:nvPr/>
        </p:nvSpPr>
        <p:spPr>
          <a:xfrm>
            <a:off x="221673" y="304800"/>
            <a:ext cx="936667" cy="369332"/>
          </a:xfrm>
          <a:prstGeom prst="rect">
            <a:avLst/>
          </a:prstGeom>
          <a:noFill/>
        </p:spPr>
        <p:txBody>
          <a:bodyPr wrap="none" rtlCol="0">
            <a:spAutoFit/>
          </a:bodyPr>
          <a:lstStyle/>
          <a:p>
            <a:r>
              <a:rPr lang="en-US" dirty="0"/>
              <a:t>Figure 3</a:t>
            </a:r>
          </a:p>
        </p:txBody>
      </p:sp>
      <p:graphicFrame>
        <p:nvGraphicFramePr>
          <p:cNvPr id="4" name="Table 3">
            <a:extLst>
              <a:ext uri="{FF2B5EF4-FFF2-40B4-BE49-F238E27FC236}">
                <a16:creationId xmlns:a16="http://schemas.microsoft.com/office/drawing/2014/main" id="{614466E4-72FF-4B4C-A151-71599BAB68C7}"/>
              </a:ext>
            </a:extLst>
          </p:cNvPr>
          <p:cNvGraphicFramePr>
            <a:graphicFrameLocks noGrp="1"/>
          </p:cNvGraphicFramePr>
          <p:nvPr>
            <p:extLst>
              <p:ext uri="{D42A27DB-BD31-4B8C-83A1-F6EECF244321}">
                <p14:modId xmlns:p14="http://schemas.microsoft.com/office/powerpoint/2010/main" val="1401257188"/>
              </p:ext>
            </p:extLst>
          </p:nvPr>
        </p:nvGraphicFramePr>
        <p:xfrm>
          <a:off x="1441970" y="599180"/>
          <a:ext cx="3219969" cy="4602405"/>
        </p:xfrm>
        <a:graphic>
          <a:graphicData uri="http://schemas.openxmlformats.org/drawingml/2006/table">
            <a:tbl>
              <a:tblPr firstRow="1" bandRow="1">
                <a:tableStyleId>{69CF1AB2-1976-4502-BF36-3FF5EA218861}</a:tableStyleId>
              </a:tblPr>
              <a:tblGrid>
                <a:gridCol w="1073323">
                  <a:extLst>
                    <a:ext uri="{9D8B030D-6E8A-4147-A177-3AD203B41FA5}">
                      <a16:colId xmlns:a16="http://schemas.microsoft.com/office/drawing/2014/main" val="2434025308"/>
                    </a:ext>
                  </a:extLst>
                </a:gridCol>
                <a:gridCol w="1073323">
                  <a:extLst>
                    <a:ext uri="{9D8B030D-6E8A-4147-A177-3AD203B41FA5}">
                      <a16:colId xmlns:a16="http://schemas.microsoft.com/office/drawing/2014/main" val="683640855"/>
                    </a:ext>
                  </a:extLst>
                </a:gridCol>
                <a:gridCol w="1073323">
                  <a:extLst>
                    <a:ext uri="{9D8B030D-6E8A-4147-A177-3AD203B41FA5}">
                      <a16:colId xmlns:a16="http://schemas.microsoft.com/office/drawing/2014/main" val="1411984135"/>
                    </a:ext>
                  </a:extLst>
                </a:gridCol>
              </a:tblGrid>
              <a:tr h="920481">
                <a:tc>
                  <a:txBody>
                    <a:bodyPr/>
                    <a:lstStyle/>
                    <a:p>
                      <a:r>
                        <a:rPr lang="en-US" dirty="0" err="1"/>
                        <a:t>hylite</a:t>
                      </a:r>
                      <a:endParaRPr lang="en-US" dirty="0"/>
                    </a:p>
                  </a:txBody>
                  <a:tcPr anchor="ctr"/>
                </a:tc>
                <a:tc>
                  <a:txBody>
                    <a:bodyPr/>
                    <a:lstStyle/>
                    <a:p>
                      <a:r>
                        <a:rPr lang="en-US" dirty="0"/>
                        <a:t>461</a:t>
                      </a:r>
                    </a:p>
                  </a:txBody>
                  <a:tcPr anchor="ctr"/>
                </a:tc>
                <a:tc>
                  <a:txBody>
                    <a:bodyPr/>
                    <a:lstStyle/>
                    <a:p>
                      <a:r>
                        <a:rPr lang="en-US" dirty="0"/>
                        <a:t>1.2%</a:t>
                      </a:r>
                    </a:p>
                  </a:txBody>
                  <a:tcPr anchor="ctr"/>
                </a:tc>
                <a:extLst>
                  <a:ext uri="{0D108BD9-81ED-4DB2-BD59-A6C34878D82A}">
                    <a16:rowId xmlns:a16="http://schemas.microsoft.com/office/drawing/2014/main" val="203916748"/>
                  </a:ext>
                </a:extLst>
              </a:tr>
              <a:tr h="920481">
                <a:tc>
                  <a:txBody>
                    <a:bodyPr/>
                    <a:lstStyle/>
                    <a:p>
                      <a:r>
                        <a:rPr lang="en-US" dirty="0" err="1"/>
                        <a:t>kallisto</a:t>
                      </a:r>
                      <a:endParaRPr lang="en-US" dirty="0"/>
                    </a:p>
                    <a:p>
                      <a:endParaRPr lang="en-US" dirty="0"/>
                    </a:p>
                  </a:txBody>
                  <a:tcPr anchor="ctr"/>
                </a:tc>
                <a:tc>
                  <a:txBody>
                    <a:bodyPr/>
                    <a:lstStyle/>
                    <a:p>
                      <a:r>
                        <a:rPr lang="en-US" dirty="0"/>
                        <a:t>1759</a:t>
                      </a:r>
                    </a:p>
                  </a:txBody>
                  <a:tcPr anchor="ctr"/>
                </a:tc>
                <a:tc>
                  <a:txBody>
                    <a:bodyPr/>
                    <a:lstStyle/>
                    <a:p>
                      <a:r>
                        <a:rPr lang="en-US" dirty="0"/>
                        <a:t>4.7%</a:t>
                      </a:r>
                    </a:p>
                  </a:txBody>
                  <a:tcPr anchor="ctr"/>
                </a:tc>
                <a:extLst>
                  <a:ext uri="{0D108BD9-81ED-4DB2-BD59-A6C34878D82A}">
                    <a16:rowId xmlns:a16="http://schemas.microsoft.com/office/drawing/2014/main" val="876238621"/>
                  </a:ext>
                </a:extLst>
              </a:tr>
              <a:tr h="920481">
                <a:tc>
                  <a:txBody>
                    <a:bodyPr/>
                    <a:lstStyle/>
                    <a:p>
                      <a:r>
                        <a:rPr lang="en-US" dirty="0" err="1"/>
                        <a:t>polycat</a:t>
                      </a:r>
                      <a:endParaRPr lang="en-US" dirty="0"/>
                    </a:p>
                    <a:p>
                      <a:endParaRPr lang="en-US" dirty="0"/>
                    </a:p>
                  </a:txBody>
                  <a:tcPr anchor="ctr"/>
                </a:tc>
                <a:tc>
                  <a:txBody>
                    <a:bodyPr/>
                    <a:lstStyle/>
                    <a:p>
                      <a:r>
                        <a:rPr lang="en-US" dirty="0"/>
                        <a:t>427</a:t>
                      </a:r>
                    </a:p>
                  </a:txBody>
                  <a:tcPr anchor="ctr"/>
                </a:tc>
                <a:tc>
                  <a:txBody>
                    <a:bodyPr/>
                    <a:lstStyle/>
                    <a:p>
                      <a:r>
                        <a:rPr lang="en-US" dirty="0"/>
                        <a:t>1.1%</a:t>
                      </a:r>
                    </a:p>
                  </a:txBody>
                  <a:tcPr anchor="ctr"/>
                </a:tc>
                <a:extLst>
                  <a:ext uri="{0D108BD9-81ED-4DB2-BD59-A6C34878D82A}">
                    <a16:rowId xmlns:a16="http://schemas.microsoft.com/office/drawing/2014/main" val="3201986041"/>
                  </a:ext>
                </a:extLst>
              </a:tr>
              <a:tr h="920481">
                <a:tc>
                  <a:txBody>
                    <a:bodyPr/>
                    <a:lstStyle/>
                    <a:p>
                      <a:r>
                        <a:rPr lang="en-US" dirty="0" err="1"/>
                        <a:t>rsem</a:t>
                      </a:r>
                      <a:endParaRPr lang="en-US" dirty="0"/>
                    </a:p>
                  </a:txBody>
                  <a:tcPr anchor="ctr"/>
                </a:tc>
                <a:tc>
                  <a:txBody>
                    <a:bodyPr/>
                    <a:lstStyle/>
                    <a:p>
                      <a:r>
                        <a:rPr lang="en-US" dirty="0"/>
                        <a:t>1487</a:t>
                      </a:r>
                    </a:p>
                  </a:txBody>
                  <a:tcPr anchor="ctr"/>
                </a:tc>
                <a:tc>
                  <a:txBody>
                    <a:bodyPr/>
                    <a:lstStyle/>
                    <a:p>
                      <a:r>
                        <a:rPr lang="en-US" dirty="0"/>
                        <a:t>4.0%</a:t>
                      </a:r>
                    </a:p>
                  </a:txBody>
                  <a:tcPr anchor="ctr"/>
                </a:tc>
                <a:extLst>
                  <a:ext uri="{0D108BD9-81ED-4DB2-BD59-A6C34878D82A}">
                    <a16:rowId xmlns:a16="http://schemas.microsoft.com/office/drawing/2014/main" val="473159914"/>
                  </a:ext>
                </a:extLst>
              </a:tr>
              <a:tr h="920481">
                <a:tc>
                  <a:txBody>
                    <a:bodyPr/>
                    <a:lstStyle/>
                    <a:p>
                      <a:r>
                        <a:rPr lang="en-US" dirty="0"/>
                        <a:t>salmon</a:t>
                      </a:r>
                    </a:p>
                  </a:txBody>
                  <a:tcPr anchor="ctr"/>
                </a:tc>
                <a:tc>
                  <a:txBody>
                    <a:bodyPr/>
                    <a:lstStyle/>
                    <a:p>
                      <a:r>
                        <a:rPr lang="en-US" dirty="0"/>
                        <a:t>1834</a:t>
                      </a:r>
                    </a:p>
                  </a:txBody>
                  <a:tcPr anchor="ctr"/>
                </a:tc>
                <a:tc>
                  <a:txBody>
                    <a:bodyPr/>
                    <a:lstStyle/>
                    <a:p>
                      <a:r>
                        <a:rPr lang="en-US" dirty="0"/>
                        <a:t>4.9%</a:t>
                      </a:r>
                    </a:p>
                  </a:txBody>
                  <a:tcPr anchor="ctr"/>
                </a:tc>
                <a:extLst>
                  <a:ext uri="{0D108BD9-81ED-4DB2-BD59-A6C34878D82A}">
                    <a16:rowId xmlns:a16="http://schemas.microsoft.com/office/drawing/2014/main" val="2350624279"/>
                  </a:ext>
                </a:extLst>
              </a:tr>
            </a:tbl>
          </a:graphicData>
        </a:graphic>
      </p:graphicFrame>
      <p:sp>
        <p:nvSpPr>
          <p:cNvPr id="5" name="TextBox 4">
            <a:extLst>
              <a:ext uri="{FF2B5EF4-FFF2-40B4-BE49-F238E27FC236}">
                <a16:creationId xmlns:a16="http://schemas.microsoft.com/office/drawing/2014/main" id="{DC5DFAE0-CC58-3B47-9930-B83D2AEE8FBB}"/>
              </a:ext>
            </a:extLst>
          </p:cNvPr>
          <p:cNvSpPr txBox="1"/>
          <p:nvPr/>
        </p:nvSpPr>
        <p:spPr>
          <a:xfrm>
            <a:off x="1678898" y="104931"/>
            <a:ext cx="1249060" cy="369332"/>
          </a:xfrm>
          <a:prstGeom prst="rect">
            <a:avLst/>
          </a:prstGeom>
          <a:noFill/>
        </p:spPr>
        <p:txBody>
          <a:bodyPr wrap="none" rtlCol="0">
            <a:spAutoFit/>
          </a:bodyPr>
          <a:lstStyle/>
          <a:p>
            <a:r>
              <a:rPr lang="en-US" dirty="0"/>
              <a:t>DC number</a:t>
            </a:r>
          </a:p>
        </p:txBody>
      </p:sp>
    </p:spTree>
    <p:extLst>
      <p:ext uri="{BB962C8B-B14F-4D97-AF65-F5344CB8AC3E}">
        <p14:creationId xmlns:p14="http://schemas.microsoft.com/office/powerpoint/2010/main" val="142986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814BE-AA56-BD49-A5F2-083C1E13F91D}"/>
              </a:ext>
            </a:extLst>
          </p:cNvPr>
          <p:cNvSpPr txBox="1"/>
          <p:nvPr/>
        </p:nvSpPr>
        <p:spPr>
          <a:xfrm>
            <a:off x="433953" y="464949"/>
            <a:ext cx="1069716" cy="369332"/>
          </a:xfrm>
          <a:prstGeom prst="rect">
            <a:avLst/>
          </a:prstGeom>
          <a:noFill/>
        </p:spPr>
        <p:txBody>
          <a:bodyPr wrap="none" rtlCol="0">
            <a:spAutoFit/>
          </a:bodyPr>
          <a:lstStyle/>
          <a:p>
            <a:r>
              <a:rPr lang="en-US" dirty="0"/>
              <a:t>Figure 4A</a:t>
            </a:r>
          </a:p>
        </p:txBody>
      </p:sp>
      <p:pic>
        <p:nvPicPr>
          <p:cNvPr id="3" name="Picture 2">
            <a:extLst>
              <a:ext uri="{FF2B5EF4-FFF2-40B4-BE49-F238E27FC236}">
                <a16:creationId xmlns:a16="http://schemas.microsoft.com/office/drawing/2014/main" id="{509FB3DA-261E-0447-BFC0-ACBA9B7B553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1530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2D1A4-2C14-9843-8867-681D779CDFF3}"/>
              </a:ext>
            </a:extLst>
          </p:cNvPr>
          <p:cNvPicPr>
            <a:picLocks noChangeAspect="1"/>
          </p:cNvPicPr>
          <p:nvPr/>
        </p:nvPicPr>
        <p:blipFill>
          <a:blip r:embed="rId2"/>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F7E7B051-FDAB-1042-B76E-DB7CF1073252}"/>
              </a:ext>
            </a:extLst>
          </p:cNvPr>
          <p:cNvSpPr txBox="1"/>
          <p:nvPr/>
        </p:nvSpPr>
        <p:spPr>
          <a:xfrm>
            <a:off x="433953" y="464949"/>
            <a:ext cx="1061701" cy="369332"/>
          </a:xfrm>
          <a:prstGeom prst="rect">
            <a:avLst/>
          </a:prstGeom>
          <a:noFill/>
        </p:spPr>
        <p:txBody>
          <a:bodyPr wrap="none" rtlCol="0">
            <a:spAutoFit/>
          </a:bodyPr>
          <a:lstStyle/>
          <a:p>
            <a:r>
              <a:rPr lang="en-US" dirty="0"/>
              <a:t>Figure 4B</a:t>
            </a:r>
          </a:p>
        </p:txBody>
      </p:sp>
    </p:spTree>
    <p:extLst>
      <p:ext uri="{BB962C8B-B14F-4D97-AF65-F5344CB8AC3E}">
        <p14:creationId xmlns:p14="http://schemas.microsoft.com/office/powerpoint/2010/main" val="1016043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7324</TotalTime>
  <Words>1361</Words>
  <Application>Microsoft Macintosh PowerPoint</Application>
  <PresentationFormat>Widescreen</PresentationFormat>
  <Paragraphs>288</Paragraphs>
  <Slides>17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Arial</vt:lpstr>
      <vt:lpstr>Calibri</vt:lpstr>
      <vt:lpstr>Calibri Light</vt:lpstr>
      <vt:lpstr>Microsoft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 Guanjing [EEOBS]</dc:creator>
  <cp:lastModifiedBy>Hu, Guanjing [EEOBS]</cp:lastModifiedBy>
  <cp:revision>28</cp:revision>
  <dcterms:created xsi:type="dcterms:W3CDTF">2017-12-28T19:30:40Z</dcterms:created>
  <dcterms:modified xsi:type="dcterms:W3CDTF">2018-11-02T18:56:29Z</dcterms:modified>
</cp:coreProperties>
</file>